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9" r:id="rId2"/>
    <p:sldMasterId id="2147483711" r:id="rId3"/>
  </p:sldMasterIdLst>
  <p:notesMasterIdLst>
    <p:notesMasterId r:id="rId78"/>
  </p:notesMasterIdLst>
  <p:handoutMasterIdLst>
    <p:handoutMasterId r:id="rId79"/>
  </p:handoutMasterIdLst>
  <p:sldIdLst>
    <p:sldId id="256" r:id="rId4"/>
    <p:sldId id="355" r:id="rId5"/>
    <p:sldId id="264" r:id="rId6"/>
    <p:sldId id="265" r:id="rId7"/>
    <p:sldId id="356" r:id="rId8"/>
    <p:sldId id="357" r:id="rId9"/>
    <p:sldId id="268" r:id="rId10"/>
    <p:sldId id="358" r:id="rId11"/>
    <p:sldId id="361" r:id="rId12"/>
    <p:sldId id="362" r:id="rId13"/>
    <p:sldId id="363" r:id="rId14"/>
    <p:sldId id="366" r:id="rId15"/>
    <p:sldId id="367" r:id="rId16"/>
    <p:sldId id="365" r:id="rId17"/>
    <p:sldId id="368" r:id="rId18"/>
    <p:sldId id="369" r:id="rId19"/>
    <p:sldId id="274" r:id="rId20"/>
    <p:sldId id="370" r:id="rId21"/>
    <p:sldId id="359" r:id="rId22"/>
    <p:sldId id="277" r:id="rId23"/>
    <p:sldId id="280" r:id="rId24"/>
    <p:sldId id="360" r:id="rId25"/>
    <p:sldId id="282" r:id="rId26"/>
    <p:sldId id="381" r:id="rId27"/>
    <p:sldId id="386" r:id="rId28"/>
    <p:sldId id="379" r:id="rId29"/>
    <p:sldId id="380" r:id="rId30"/>
    <p:sldId id="382" r:id="rId31"/>
    <p:sldId id="383" r:id="rId32"/>
    <p:sldId id="384" r:id="rId33"/>
    <p:sldId id="284" r:id="rId34"/>
    <p:sldId id="375" r:id="rId35"/>
    <p:sldId id="285" r:id="rId36"/>
    <p:sldId id="376" r:id="rId37"/>
    <p:sldId id="291" r:id="rId38"/>
    <p:sldId id="292" r:id="rId39"/>
    <p:sldId id="293" r:id="rId40"/>
    <p:sldId id="296" r:id="rId41"/>
    <p:sldId id="297" r:id="rId42"/>
    <p:sldId id="298" r:id="rId43"/>
    <p:sldId id="299" r:id="rId44"/>
    <p:sldId id="300" r:id="rId45"/>
    <p:sldId id="306" r:id="rId46"/>
    <p:sldId id="307" r:id="rId47"/>
    <p:sldId id="309" r:id="rId48"/>
    <p:sldId id="310" r:id="rId49"/>
    <p:sldId id="313" r:id="rId50"/>
    <p:sldId id="314" r:id="rId51"/>
    <p:sldId id="315" r:id="rId52"/>
    <p:sldId id="317" r:id="rId53"/>
    <p:sldId id="318" r:id="rId54"/>
    <p:sldId id="319" r:id="rId55"/>
    <p:sldId id="321" r:id="rId56"/>
    <p:sldId id="322" r:id="rId57"/>
    <p:sldId id="323" r:id="rId58"/>
    <p:sldId id="324" r:id="rId59"/>
    <p:sldId id="325" r:id="rId60"/>
    <p:sldId id="327" r:id="rId61"/>
    <p:sldId id="328" r:id="rId62"/>
    <p:sldId id="329" r:id="rId63"/>
    <p:sldId id="330" r:id="rId64"/>
    <p:sldId id="331" r:id="rId65"/>
    <p:sldId id="332" r:id="rId66"/>
    <p:sldId id="333" r:id="rId67"/>
    <p:sldId id="373" r:id="rId68"/>
    <p:sldId id="343" r:id="rId69"/>
    <p:sldId id="344" r:id="rId70"/>
    <p:sldId id="345" r:id="rId71"/>
    <p:sldId id="346" r:id="rId72"/>
    <p:sldId id="347" r:id="rId73"/>
    <p:sldId id="348" r:id="rId74"/>
    <p:sldId id="349" r:id="rId75"/>
    <p:sldId id="350" r:id="rId76"/>
    <p:sldId id="351"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hmPRCCE221IHjdpXYc7JGU1vIb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A02ADB-9D0C-45AF-8A82-0C469F8A33E0}">
  <a:tblStyle styleId="{66A02ADB-9D0C-45AF-8A82-0C469F8A33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8A94C8-5FA8-48CD-B298-690B5ED5BB0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5BC351C-CB4C-4BEA-A732-3CF013FFBA9F}" styleName="Table_2">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8"/>
    <p:restoredTop sz="82135"/>
  </p:normalViewPr>
  <p:slideViewPr>
    <p:cSldViewPr snapToGrid="0" snapToObjects="1">
      <p:cViewPr varScale="1">
        <p:scale>
          <a:sx n="141" d="100"/>
          <a:sy n="141" d="100"/>
        </p:scale>
        <p:origin x="200" y="560"/>
      </p:cViewPr>
      <p:guideLst/>
    </p:cSldViewPr>
  </p:slideViewPr>
  <p:outlineViewPr>
    <p:cViewPr>
      <p:scale>
        <a:sx n="33" d="100"/>
        <a:sy n="33" d="100"/>
      </p:scale>
      <p:origin x="0" y="-2040"/>
    </p:cViewPr>
  </p:outlineViewPr>
  <p:notesTextViewPr>
    <p:cViewPr>
      <p:scale>
        <a:sx n="130" d="100"/>
        <a:sy n="130" d="100"/>
      </p:scale>
      <p:origin x="0" y="0"/>
    </p:cViewPr>
  </p:notesTextViewPr>
  <p:notesViewPr>
    <p:cSldViewPr snapToGrid="0" snapToObjects="1">
      <p:cViewPr varScale="1">
        <p:scale>
          <a:sx n="89" d="100"/>
          <a:sy n="89" d="100"/>
        </p:scale>
        <p:origin x="415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12"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8"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1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F31589-0B23-904C-9A13-10DF08237D4E}" type="datetimeFigureOut">
              <a:rPr lang="en-US" smtClean="0"/>
              <a:t>12/8/20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115C9-C970-3C48-BC7E-2B53AE3E4C40}" type="slidenum">
              <a:rPr lang="en-US" smtClean="0"/>
              <a:t>‹#›</a:t>
            </a:fld>
            <a:endParaRPr lang="en-US"/>
          </a:p>
        </p:txBody>
      </p:sp>
    </p:spTree>
    <p:extLst>
      <p:ext uri="{BB962C8B-B14F-4D97-AF65-F5344CB8AC3E}">
        <p14:creationId xmlns:p14="http://schemas.microsoft.com/office/powerpoint/2010/main" val="10700492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thoughtspot.com/latest/reference/geomap-referenc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400"/>
              <a:buNone/>
            </a:pPr>
            <a:endParaRPr sz="605" dirty="0"/>
          </a:p>
        </p:txBody>
      </p:sp>
      <p:sp>
        <p:nvSpPr>
          <p:cNvPr id="457" name="Google Shape;45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284023"/>
            <a:ext cx="5486400" cy="4114800"/>
          </a:xfrm>
        </p:spPr>
        <p:txBody>
          <a:bodyPr/>
          <a:lstStyle/>
          <a:p>
            <a:pPr marL="139700" indent="0" algn="l">
              <a:buNone/>
            </a:pPr>
            <a:r>
              <a:rPr lang="en-US" b="0" i="0" u="none" strike="noStrike" cap="none" baseline="0" dirty="0">
                <a:solidFill>
                  <a:srgbClr val="000000"/>
                </a:solidFill>
                <a:effectLst/>
                <a:latin typeface="Helvetica Neue" charset="0"/>
                <a:ea typeface="Helvetica Neue" charset="0"/>
                <a:cs typeface="Helvetica Neue" charset="0"/>
                <a:sym typeface="Arial"/>
              </a:rPr>
              <a:t>Column Type is inferred from the data type, and is either an Attribute or Measure. Attributes are text or date values, while Measures are numeric values that you can do math on. Not all numeric values should be treated as Measures though, and you are able to change the Column Type on the table or worksheet. For example, IDs or Keys are treated as descriptors, or Attributes. They should be changed to Attributes.</a:t>
            </a:r>
          </a:p>
          <a:p>
            <a:pPr marL="139700" indent="0" algn="l">
              <a:buNone/>
            </a:pPr>
            <a:endParaRPr lang="en-US" b="0" i="0" u="none" strike="noStrike" cap="none" baseline="0" dirty="0">
              <a:solidFill>
                <a:srgbClr val="000000"/>
              </a:solidFill>
              <a:effectLst/>
              <a:latin typeface="Helvetica Neue" charset="0"/>
              <a:ea typeface="Helvetica Neue" charset="0"/>
              <a:cs typeface="Helvetica Neue" charset="0"/>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cap="none" baseline="0" dirty="0">
                <a:solidFill>
                  <a:srgbClr val="000000"/>
                </a:solidFill>
                <a:effectLst/>
                <a:latin typeface="Helvetica Neue" charset="0"/>
                <a:ea typeface="Helvetica Neue" charset="0"/>
                <a:cs typeface="Helvetica Neue" charset="0"/>
                <a:sym typeface="Arial"/>
              </a:rPr>
              <a:t>The Additive column c</a:t>
            </a:r>
            <a:r>
              <a:rPr lang="en-US" b="0" i="0" u="none" strike="noStrike" cap="none" dirty="0">
                <a:solidFill>
                  <a:srgbClr val="000000"/>
                </a:solidFill>
                <a:effectLst/>
                <a:latin typeface="Helvetica Neue" charset="0"/>
                <a:ea typeface="Helvetica Neue" charset="0"/>
                <a:cs typeface="Helvetica Neue" charset="0"/>
                <a:sym typeface="Arial"/>
              </a:rPr>
              <a:t>ontrols the type of aggregations that will be available for a column.</a:t>
            </a:r>
            <a:r>
              <a:rPr lang="en-US" b="0" i="0" u="none" strike="noStrike" cap="none" baseline="0" dirty="0">
                <a:solidFill>
                  <a:srgbClr val="000000"/>
                </a:solidFill>
                <a:effectLst/>
                <a:latin typeface="Helvetica Neue" charset="0"/>
                <a:ea typeface="Helvetica Neue" charset="0"/>
                <a:cs typeface="Helvetica Neue" charset="0"/>
                <a:sym typeface="Arial"/>
              </a:rPr>
              <a:t> Much of the time, Attributes will be Non-Additive as they will not be used for aggregation. Even if a column is not set as Additive, there are still some aggregation that can be done. For example, the keywords such as “count” can be used with Attributes.</a:t>
            </a: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u="none" strike="noStrike" cap="none" baseline="0" dirty="0">
              <a:solidFill>
                <a:srgbClr val="000000"/>
              </a:solidFill>
              <a:effectLst/>
              <a:latin typeface="Helvetica Neue" charset="0"/>
              <a:ea typeface="Helvetica Neue" charset="0"/>
              <a:cs typeface="Helvetica Neue" charset="0"/>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cap="none" dirty="0">
                <a:solidFill>
                  <a:srgbClr val="000000"/>
                </a:solidFill>
                <a:effectLst/>
                <a:latin typeface="Helvetica Neue" charset="0"/>
                <a:ea typeface="Helvetica Neue" charset="0"/>
                <a:cs typeface="Helvetica Neue" charset="0"/>
                <a:sym typeface="Arial"/>
              </a:rPr>
              <a:t>To aggregate a column without having to enter the aggregation type explicitly in your searches every time, you can set a default Aggregation for that column. Setting this default can make combining data more intuitive.</a:t>
            </a: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u="none" strike="noStrike" cap="none" baseline="0" dirty="0">
              <a:solidFill>
                <a:srgbClr val="000000"/>
              </a:solidFill>
              <a:effectLst/>
              <a:latin typeface="Helvetica Neue" charset="0"/>
              <a:ea typeface="Helvetica Neue" charset="0"/>
              <a:cs typeface="Helvetica Neue" charset="0"/>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cap="none" dirty="0">
                <a:solidFill>
                  <a:srgbClr val="000000"/>
                </a:solidFill>
                <a:effectLst/>
                <a:latin typeface="Helvetica Neue" charset="0"/>
                <a:ea typeface="Helvetica Neue" charset="0"/>
                <a:cs typeface="Helvetica Neue" charset="0"/>
                <a:sym typeface="Arial"/>
              </a:rPr>
              <a:t>Keep in mind that not all </a:t>
            </a:r>
            <a:r>
              <a:rPr lang="en-US" dirty="0">
                <a:latin typeface="Helvetica Neue" charset="0"/>
                <a:ea typeface="Helvetica Neue" charset="0"/>
                <a:cs typeface="Helvetica Neue" charset="0"/>
              </a:rPr>
              <a:t>Measures</a:t>
            </a:r>
            <a:r>
              <a:rPr lang="en-US" b="0" i="0" u="none" strike="noStrike" cap="none" dirty="0">
                <a:solidFill>
                  <a:srgbClr val="000000"/>
                </a:solidFill>
                <a:effectLst/>
                <a:latin typeface="Helvetica Neue" charset="0"/>
                <a:ea typeface="Helvetica Neue" charset="0"/>
                <a:cs typeface="Helvetica Neue" charset="0"/>
                <a:sym typeface="Arial"/>
              </a:rPr>
              <a:t> should be aggregated. Consider a table containing data about athletes on a sports team. The data contains some numerical values, including points scored, salaries, and jersey numbers for each of the players. Because jersey number is an Integer, it would become a column of type </a:t>
            </a:r>
            <a:r>
              <a:rPr lang="en-US" dirty="0">
                <a:latin typeface="Helvetica Neue" charset="0"/>
                <a:ea typeface="Helvetica Neue" charset="0"/>
                <a:cs typeface="Helvetica Neue" charset="0"/>
              </a:rPr>
              <a:t>Measure</a:t>
            </a:r>
            <a:r>
              <a:rPr lang="en-US" b="0" i="0" u="none" strike="noStrike" cap="none" dirty="0">
                <a:solidFill>
                  <a:srgbClr val="000000"/>
                </a:solidFill>
                <a:effectLst/>
                <a:latin typeface="Helvetica Neue" charset="0"/>
                <a:ea typeface="Helvetica Neue" charset="0"/>
                <a:cs typeface="Helvetica Neue" charset="0"/>
                <a:sym typeface="Arial"/>
              </a:rPr>
              <a:t> (not </a:t>
            </a:r>
            <a:r>
              <a:rPr lang="en-US" dirty="0">
                <a:latin typeface="Helvetica Neue" charset="0"/>
                <a:ea typeface="Helvetica Neue" charset="0"/>
                <a:cs typeface="Helvetica Neue" charset="0"/>
              </a:rPr>
              <a:t>Attribute</a:t>
            </a:r>
            <a:r>
              <a:rPr lang="en-US" b="0" i="0" u="none" strike="noStrike" cap="none" dirty="0">
                <a:solidFill>
                  <a:srgbClr val="000000"/>
                </a:solidFill>
                <a:effectLst/>
                <a:latin typeface="Helvetica Neue" charset="0"/>
                <a:ea typeface="Helvetica Neue" charset="0"/>
                <a:cs typeface="Helvetica Neue" charset="0"/>
                <a:sym typeface="Arial"/>
              </a:rPr>
              <a:t>). So it will aggregate, by default. But you may want to make its aggregation type None instead. </a:t>
            </a:r>
            <a:endParaRPr lang="en-US" b="0" i="0" u="none" strike="noStrike" cap="none" baseline="0" dirty="0">
              <a:solidFill>
                <a:srgbClr val="000000"/>
              </a:solidFill>
              <a:effectLst/>
              <a:latin typeface="Helvetica Neue" charset="0"/>
              <a:ea typeface="Helvetica Neue" charset="0"/>
              <a:cs typeface="Helvetica Neue" charset="0"/>
              <a:sym typeface="Arial"/>
            </a:endParaRPr>
          </a:p>
        </p:txBody>
      </p:sp>
    </p:spTree>
    <p:extLst>
      <p:ext uri="{BB962C8B-B14F-4D97-AF65-F5344CB8AC3E}">
        <p14:creationId xmlns:p14="http://schemas.microsoft.com/office/powerpoint/2010/main" val="1294181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Hidden</a:t>
            </a:r>
            <a:r>
              <a:rPr lang="en-US" sz="1200" b="0" i="0" u="none" strike="noStrike" cap="none" baseline="0" dirty="0">
                <a:solidFill>
                  <a:srgbClr val="000000"/>
                </a:solidFill>
                <a:effectLst/>
                <a:latin typeface="Helvetica Neue" charset="0"/>
                <a:ea typeface="Helvetica Neue" charset="0"/>
                <a:cs typeface="Helvetica Neue" charset="0"/>
                <a:sym typeface="Arial"/>
              </a:rPr>
              <a:t> sets the visibility of a column. </a:t>
            </a:r>
            <a:r>
              <a:rPr lang="en-US" sz="1200" b="0" i="0" u="none" strike="noStrike" cap="none" dirty="0">
                <a:solidFill>
                  <a:srgbClr val="000000"/>
                </a:solidFill>
                <a:effectLst/>
                <a:latin typeface="Helvetica Neue" charset="0"/>
                <a:ea typeface="Helvetica Neue" charset="0"/>
                <a:cs typeface="Helvetica Neue" charset="0"/>
                <a:sym typeface="Arial"/>
              </a:rPr>
              <a:t>Any columns that a user will</a:t>
            </a:r>
            <a:r>
              <a:rPr lang="en-US" sz="1200" b="0" i="0" u="none" strike="noStrike" cap="none" baseline="0" dirty="0">
                <a:solidFill>
                  <a:srgbClr val="000000"/>
                </a:solidFill>
                <a:effectLst/>
                <a:latin typeface="Helvetica Neue" charset="0"/>
                <a:ea typeface="Helvetica Neue" charset="0"/>
                <a:cs typeface="Helvetica Neue" charset="0"/>
                <a:sym typeface="Arial"/>
              </a:rPr>
              <a:t> not search on can be Hidden from them. The column does not disappear from the underlying data table, but users will not be able to search on it. </a:t>
            </a:r>
          </a:p>
          <a:p>
            <a:pPr marL="139700" indent="0">
              <a:buFontTx/>
              <a:buNone/>
            </a:pP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rgbClr val="000000"/>
                </a:solidFill>
                <a:effectLst/>
                <a:latin typeface="Helvetica Neue" charset="0"/>
                <a:ea typeface="Helvetica Neue" charset="0"/>
                <a:cs typeface="Helvetica Neue" charset="0"/>
                <a:sym typeface="Arial"/>
              </a:rPr>
              <a:t>Synonyms let you take into account some variability in how users will want to search something. Adds synonyms that can be used in the search bar to refer to a column. You can add synonyms</a:t>
            </a:r>
            <a:r>
              <a:rPr lang="en-US" sz="1200" b="0" i="0" u="none" strike="noStrike" cap="none" baseline="0" dirty="0">
                <a:solidFill>
                  <a:srgbClr val="000000"/>
                </a:solidFill>
                <a:effectLst/>
                <a:latin typeface="Helvetica Neue" charset="0"/>
                <a:ea typeface="Helvetica Neue" charset="0"/>
                <a:cs typeface="Helvetica Neue" charset="0"/>
                <a:sym typeface="Arial"/>
              </a:rPr>
              <a:t> that are the column name in a different language to account for language variability. Another example is to add “sales” as a synonym for “revenue”. You can add as many synonyms as you’d like, separated by a comma.</a:t>
            </a: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FontTx/>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err="1">
                <a:solidFill>
                  <a:srgbClr val="000000"/>
                </a:solidFill>
                <a:effectLst/>
                <a:latin typeface="Helvetica Neue" charset="0"/>
                <a:ea typeface="Helvetica Neue" charset="0"/>
                <a:cs typeface="Helvetica Neue" charset="0"/>
                <a:sym typeface="Arial"/>
              </a:rPr>
              <a:t>SpotIQ</a:t>
            </a:r>
            <a:r>
              <a:rPr lang="en-US" sz="1200" b="0" i="0" u="none" strike="noStrike" cap="none" baseline="0" dirty="0">
                <a:solidFill>
                  <a:srgbClr val="000000"/>
                </a:solidFill>
                <a:effectLst/>
                <a:latin typeface="Helvetica Neue" charset="0"/>
                <a:ea typeface="Helvetica Neue" charset="0"/>
                <a:cs typeface="Helvetica Neue" charset="0"/>
                <a:sym typeface="Arial"/>
              </a:rPr>
              <a:t> Preference indicates whether that column will be included in </a:t>
            </a:r>
            <a:r>
              <a:rPr lang="en-US" sz="1200" b="0" i="0" u="none" strike="noStrike" cap="none" baseline="0" dirty="0" err="1">
                <a:solidFill>
                  <a:srgbClr val="000000"/>
                </a:solidFill>
                <a:effectLst/>
                <a:latin typeface="Helvetica Neue" charset="0"/>
                <a:ea typeface="Helvetica Neue" charset="0"/>
                <a:cs typeface="Helvetica Neue" charset="0"/>
                <a:sym typeface="Arial"/>
              </a:rPr>
              <a:t>SpotIQ</a:t>
            </a:r>
            <a:r>
              <a:rPr lang="en-US" sz="1200" b="0" i="0" u="none" strike="noStrike" cap="none" baseline="0" dirty="0">
                <a:solidFill>
                  <a:srgbClr val="000000"/>
                </a:solidFill>
                <a:effectLst/>
                <a:latin typeface="Helvetica Neue" charset="0"/>
                <a:ea typeface="Helvetica Neue" charset="0"/>
                <a:cs typeface="Helvetica Neue" charset="0"/>
                <a:sym typeface="Arial"/>
              </a:rPr>
              <a:t> analyses. </a:t>
            </a:r>
            <a:r>
              <a:rPr lang="en-US" sz="1200" b="0" i="0" u="none" strike="noStrike" cap="none" dirty="0">
                <a:solidFill>
                  <a:srgbClr val="000000"/>
                </a:solidFill>
                <a:effectLst/>
                <a:latin typeface="Helvetica Neue" charset="0"/>
                <a:ea typeface="Helvetica Neue" charset="0"/>
                <a:cs typeface="Helvetica Neue" charset="0"/>
                <a:sym typeface="Arial"/>
              </a:rPr>
              <a:t>By default, all columns are included in </a:t>
            </a:r>
            <a:r>
              <a:rPr lang="en-US" sz="1200" b="0" i="0" u="none" strike="noStrike" cap="none" dirty="0" err="1">
                <a:solidFill>
                  <a:srgbClr val="000000"/>
                </a:solidFill>
                <a:effectLst/>
                <a:latin typeface="Helvetica Neue" charset="0"/>
                <a:ea typeface="Helvetica Neue" charset="0"/>
                <a:cs typeface="Helvetica Neue" charset="0"/>
                <a:sym typeface="Arial"/>
              </a:rPr>
              <a:t>SpotIQ</a:t>
            </a:r>
            <a:r>
              <a:rPr lang="en-US" sz="1200" b="0" i="0" u="none" strike="noStrike" cap="none" dirty="0">
                <a:solidFill>
                  <a:srgbClr val="000000"/>
                </a:solidFill>
                <a:effectLst/>
                <a:latin typeface="Helvetica Neue" charset="0"/>
                <a:ea typeface="Helvetica Neue" charset="0"/>
                <a:cs typeface="Helvetica Neue" charset="0"/>
                <a:sym typeface="Arial"/>
              </a:rPr>
              <a:t>.</a:t>
            </a:r>
          </a:p>
          <a:p>
            <a:pPr marL="139700" indent="0">
              <a:buFontTx/>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6471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A column’s Index Type controls whether and how ThoughtSpot suggests column values.</a:t>
            </a:r>
            <a:r>
              <a:rPr lang="en-US" sz="1200" b="0" i="0" u="none" strike="noStrike" cap="none" baseline="0" dirty="0">
                <a:solidFill>
                  <a:srgbClr val="000000"/>
                </a:solidFill>
                <a:effectLst/>
                <a:latin typeface="Helvetica Neue" charset="0"/>
                <a:ea typeface="Helvetica Neue" charset="0"/>
                <a:cs typeface="Helvetica Neue" charset="0"/>
                <a:sym typeface="Arial"/>
              </a:rPr>
              <a:t> You can set the Index Types as the following:</a:t>
            </a:r>
          </a:p>
          <a:p>
            <a:pPr marL="457200" indent="-317500">
              <a:buFont typeface="Arial" charset="0"/>
              <a:buChar char="•"/>
            </a:pPr>
            <a:r>
              <a:rPr lang="en-US" sz="1200" b="0" i="0" u="none" strike="noStrike" cap="none" baseline="0" dirty="0">
                <a:solidFill>
                  <a:srgbClr val="000000"/>
                </a:solidFill>
                <a:effectLst/>
                <a:latin typeface="Helvetica Neue" charset="0"/>
                <a:ea typeface="Helvetica Neue" charset="0"/>
                <a:cs typeface="Helvetica Neue" charset="0"/>
                <a:sym typeface="Arial"/>
              </a:rPr>
              <a:t>DEFAULT: </a:t>
            </a:r>
            <a:r>
              <a:rPr lang="en-US" sz="1200" b="0" i="0" u="none" strike="noStrike" cap="none" dirty="0">
                <a:solidFill>
                  <a:srgbClr val="000000"/>
                </a:solidFill>
                <a:effectLst/>
                <a:latin typeface="Helvetica Neue" charset="0"/>
                <a:ea typeface="Helvetica Neue" charset="0"/>
                <a:cs typeface="Helvetica Neue" charset="0"/>
                <a:sym typeface="Arial"/>
              </a:rPr>
              <a:t>The default behavior applies to all </a:t>
            </a:r>
            <a:r>
              <a:rPr lang="en-US" sz="1200" dirty="0">
                <a:latin typeface="Helvetica Neue" charset="0"/>
                <a:ea typeface="Helvetica Neue" charset="0"/>
                <a:cs typeface="Helvetica Neue" charset="0"/>
              </a:rPr>
              <a:t>ATTRIBUTE</a:t>
            </a:r>
            <a:r>
              <a:rPr lang="en-US" sz="1200" b="0" i="0" u="none" strike="noStrike" cap="none" dirty="0">
                <a:solidFill>
                  <a:srgbClr val="000000"/>
                </a:solidFill>
                <a:effectLst/>
                <a:latin typeface="Helvetica Neue" charset="0"/>
                <a:ea typeface="Helvetica Neue" charset="0"/>
                <a:cs typeface="Helvetica Neue" charset="0"/>
                <a:sym typeface="Arial"/>
              </a:rPr>
              <a:t> columns. </a:t>
            </a:r>
            <a:r>
              <a:rPr lang="en-US" sz="1200" dirty="0">
                <a:latin typeface="Helvetica Neue" charset="0"/>
                <a:ea typeface="Helvetica Neue" charset="0"/>
                <a:cs typeface="Helvetica Neue" charset="0"/>
              </a:rPr>
              <a:t>PREFIX_AND_SUBSTRING</a:t>
            </a:r>
            <a:r>
              <a:rPr lang="en-US" sz="1200" b="0" i="0" u="none" strike="noStrike" cap="none" dirty="0">
                <a:solidFill>
                  <a:srgbClr val="000000"/>
                </a:solidFill>
                <a:effectLst/>
                <a:latin typeface="Helvetica Neue" charset="0"/>
                <a:ea typeface="Helvetica Neue" charset="0"/>
                <a:cs typeface="Helvetica Neue" charset="0"/>
                <a:sym typeface="Arial"/>
              </a:rPr>
              <a:t> for short values and </a:t>
            </a:r>
            <a:r>
              <a:rPr lang="en-US" sz="1200" dirty="0">
                <a:latin typeface="Helvetica Neue" charset="0"/>
                <a:ea typeface="Helvetica Neue" charset="0"/>
                <a:cs typeface="Helvetica Neue" charset="0"/>
              </a:rPr>
              <a:t>PREFIX_ONLY</a:t>
            </a:r>
            <a:r>
              <a:rPr lang="en-US" sz="1200" b="0" i="0" u="none" strike="noStrike" cap="none" dirty="0">
                <a:solidFill>
                  <a:srgbClr val="000000"/>
                </a:solidFill>
                <a:effectLst/>
                <a:latin typeface="Helvetica Neue" charset="0"/>
                <a:ea typeface="Helvetica Neue" charset="0"/>
                <a:cs typeface="Helvetica Neue" charset="0"/>
                <a:sym typeface="Arial"/>
              </a:rPr>
              <a:t> for long values and free-form text.</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457200" indent="-317500">
              <a:buFont typeface="Arial" charset="0"/>
              <a:buChar char="•"/>
            </a:pPr>
            <a:r>
              <a:rPr lang="en-US" sz="1200" b="0" i="0" u="none" strike="noStrike" cap="none" baseline="0" dirty="0">
                <a:solidFill>
                  <a:srgbClr val="000000"/>
                </a:solidFill>
                <a:effectLst/>
                <a:latin typeface="Helvetica Neue" charset="0"/>
                <a:ea typeface="Helvetica Neue" charset="0"/>
                <a:cs typeface="Helvetica Neue" charset="0"/>
                <a:sym typeface="Arial"/>
              </a:rPr>
              <a:t>DONT_INDEX: Prevents indexing on columns; column doesn’t appear in search suggestions.</a:t>
            </a:r>
          </a:p>
          <a:p>
            <a:pPr marL="457200" indent="-317500">
              <a:buFont typeface="Arial" charset="0"/>
              <a:buChar char="•"/>
            </a:pPr>
            <a:r>
              <a:rPr lang="en-US" sz="1200" b="0" i="0" u="none" strike="noStrike" cap="none" baseline="0" dirty="0">
                <a:solidFill>
                  <a:srgbClr val="000000"/>
                </a:solidFill>
                <a:effectLst/>
                <a:latin typeface="Helvetica Neue" charset="0"/>
                <a:ea typeface="Helvetica Neue" charset="0"/>
                <a:cs typeface="Helvetica Neue" charset="0"/>
                <a:sym typeface="Arial"/>
              </a:rPr>
              <a:t>PREFIX_AND_SUBSTRING: </a:t>
            </a:r>
            <a:r>
              <a:rPr lang="en-US" sz="1200" dirty="0">
                <a:effectLst/>
                <a:latin typeface="Helvetica Neue" charset="0"/>
                <a:ea typeface="Helvetica Neue" charset="0"/>
                <a:cs typeface="Helvetica Neue" charset="0"/>
              </a:rPr>
              <a:t>Allows full indexing such that prefix and sub-string search both work for the column values.</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457200" indent="-317500">
              <a:buFont typeface="Arial" charset="0"/>
              <a:buChar char="•"/>
            </a:pPr>
            <a:r>
              <a:rPr lang="en-US" sz="1200" b="0" i="0" u="none" strike="noStrike" cap="none" baseline="0" dirty="0">
                <a:solidFill>
                  <a:srgbClr val="000000"/>
                </a:solidFill>
                <a:effectLst/>
                <a:latin typeface="Helvetica Neue" charset="0"/>
                <a:ea typeface="Helvetica Neue" charset="0"/>
                <a:cs typeface="Helvetica Neue" charset="0"/>
                <a:sym typeface="Arial"/>
              </a:rPr>
              <a:t>PREFIX_AND_WORD_SUBSTRING: </a:t>
            </a:r>
            <a:r>
              <a:rPr lang="en-US" sz="1200" b="0" i="0" u="none" strike="noStrike" cap="none" dirty="0">
                <a:solidFill>
                  <a:srgbClr val="000000"/>
                </a:solidFill>
                <a:effectLst/>
                <a:latin typeface="Helvetica Neue" charset="0"/>
                <a:ea typeface="Helvetica Neue" charset="0"/>
                <a:cs typeface="Helvetica Neue" charset="0"/>
                <a:sym typeface="Arial"/>
              </a:rPr>
              <a:t>Allows indexing such that only prefix search works for each word of a multi-word string, for the column values.</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457200" indent="-317500">
              <a:buFont typeface="Arial" charset="0"/>
              <a:buChar char="•"/>
            </a:pPr>
            <a:r>
              <a:rPr lang="en-US" sz="1200" b="0" i="0" u="none" strike="noStrike" cap="none" baseline="0" dirty="0">
                <a:solidFill>
                  <a:srgbClr val="000000"/>
                </a:solidFill>
                <a:effectLst/>
                <a:latin typeface="Helvetica Neue" charset="0"/>
                <a:ea typeface="Helvetica Neue" charset="0"/>
                <a:cs typeface="Helvetica Neue" charset="0"/>
                <a:sym typeface="Arial"/>
              </a:rPr>
              <a:t>PREFIX_ONLY: </a:t>
            </a:r>
            <a:r>
              <a:rPr lang="en-US" sz="1200" b="0" i="0" u="none" strike="noStrike" cap="none" dirty="0">
                <a:solidFill>
                  <a:srgbClr val="000000"/>
                </a:solidFill>
                <a:effectLst/>
                <a:latin typeface="Helvetica Neue" charset="0"/>
                <a:ea typeface="Helvetica Neue" charset="0"/>
                <a:cs typeface="Helvetica Neue" charset="0"/>
                <a:sym typeface="Arial"/>
              </a:rPr>
              <a:t>Allows indexing such that only prefix search works for the column values.</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p:txBody>
      </p:sp>
    </p:spTree>
    <p:extLst>
      <p:ext uri="{BB962C8B-B14F-4D97-AF65-F5344CB8AC3E}">
        <p14:creationId xmlns:p14="http://schemas.microsoft.com/office/powerpoint/2010/main" val="2137800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A column’s Index Priority determines the order or rank in which it and its values appear in the search dropdown. By default, the Index Priority value is set to </a:t>
            </a:r>
            <a:r>
              <a:rPr lang="en-US" sz="1200" b="0" dirty="0">
                <a:latin typeface="Helvetica Neue" charset="0"/>
                <a:ea typeface="Helvetica Neue" charset="0"/>
                <a:cs typeface="Helvetica Neue" charset="0"/>
              </a:rPr>
              <a:t>1</a:t>
            </a:r>
            <a:r>
              <a:rPr lang="en-US" sz="1200" b="0" i="0" u="none" strike="noStrike" cap="none" dirty="0">
                <a:solidFill>
                  <a:srgbClr val="000000"/>
                </a:solidFill>
                <a:effectLst/>
                <a:latin typeface="Helvetica Neue" charset="0"/>
                <a:ea typeface="Helvetica Neue" charset="0"/>
                <a:cs typeface="Helvetica Neue" charset="0"/>
                <a:sym typeface="Arial"/>
              </a:rPr>
              <a:t> for all columns. You can push a column up in the order (increase the rank) by increasing its Index Priority value. A higher value (like </a:t>
            </a:r>
            <a:r>
              <a:rPr lang="en-US" sz="1200" b="0" dirty="0">
                <a:latin typeface="Helvetica Neue" charset="0"/>
                <a:ea typeface="Helvetica Neue" charset="0"/>
                <a:cs typeface="Helvetica Neue" charset="0"/>
              </a:rPr>
              <a:t>2</a:t>
            </a:r>
            <a:r>
              <a:rPr lang="en-US" sz="1200" b="0" i="0" u="none" strike="noStrike" cap="none" dirty="0">
                <a:solidFill>
                  <a:srgbClr val="000000"/>
                </a:solidFill>
                <a:effectLst/>
                <a:latin typeface="Helvetica Neue" charset="0"/>
                <a:ea typeface="Helvetica Neue" charset="0"/>
                <a:cs typeface="Helvetica Neue" charset="0"/>
                <a:sym typeface="Arial"/>
              </a:rPr>
              <a:t>) will cause the corresponding column and its values to appear higher up in the search dropdown than columns with lower value (like </a:t>
            </a:r>
            <a:r>
              <a:rPr lang="en-US" sz="1200" b="0" dirty="0">
                <a:latin typeface="Helvetica Neue" charset="0"/>
                <a:ea typeface="Helvetica Neue" charset="0"/>
                <a:cs typeface="Helvetica Neue" charset="0"/>
              </a:rPr>
              <a:t>1</a:t>
            </a:r>
            <a:r>
              <a:rPr lang="en-US" sz="1200" b="0" i="0" u="none" strike="noStrike" cap="none" dirty="0">
                <a:solidFill>
                  <a:srgbClr val="000000"/>
                </a:solidFill>
                <a:effectLst/>
                <a:latin typeface="Helvetica Neue" charset="0"/>
                <a:ea typeface="Helvetica Neue" charset="0"/>
                <a:cs typeface="Helvetica Neue" charset="0"/>
                <a:sym typeface="Arial"/>
              </a:rPr>
              <a:t>). You should only use numbers between 1-10 in the Index Priority field. Use a value between </a:t>
            </a:r>
            <a:r>
              <a:rPr lang="en-US" sz="1200" b="0" dirty="0">
                <a:latin typeface="Helvetica Neue" charset="0"/>
                <a:ea typeface="Helvetica Neue" charset="0"/>
                <a:cs typeface="Helvetica Neue" charset="0"/>
              </a:rPr>
              <a:t>8-10</a:t>
            </a:r>
            <a:r>
              <a:rPr lang="en-US" sz="1200" b="0" i="0" u="none" strike="noStrike" cap="none" dirty="0">
                <a:solidFill>
                  <a:srgbClr val="000000"/>
                </a:solidFill>
                <a:effectLst/>
                <a:latin typeface="Helvetica Neue" charset="0"/>
                <a:ea typeface="Helvetica Neue" charset="0"/>
                <a:cs typeface="Helvetica Neue" charset="0"/>
                <a:sym typeface="Arial"/>
              </a:rPr>
              <a:t> for important columns to improve their search ranking. Use </a:t>
            </a:r>
            <a:r>
              <a:rPr lang="en-US" sz="1200" b="0" dirty="0">
                <a:latin typeface="Helvetica Neue" charset="0"/>
                <a:ea typeface="Helvetica Neue" charset="0"/>
                <a:cs typeface="Helvetica Neue" charset="0"/>
              </a:rPr>
              <a:t>1-3</a:t>
            </a:r>
            <a:r>
              <a:rPr lang="en-US" sz="1200" b="0" i="0" u="none" strike="noStrike" cap="none" dirty="0">
                <a:solidFill>
                  <a:srgbClr val="000000"/>
                </a:solidFill>
                <a:effectLst/>
                <a:latin typeface="Helvetica Neue" charset="0"/>
                <a:ea typeface="Helvetica Neue" charset="0"/>
                <a:cs typeface="Helvetica Neue" charset="0"/>
                <a:sym typeface="Arial"/>
              </a:rPr>
              <a:t> for low priority columns. Changing</a:t>
            </a:r>
            <a:r>
              <a:rPr lang="en-US" sz="1200" b="0" i="0" u="none" strike="noStrike" cap="none" baseline="0" dirty="0">
                <a:solidFill>
                  <a:srgbClr val="000000"/>
                </a:solidFill>
                <a:effectLst/>
                <a:latin typeface="Helvetica Neue" charset="0"/>
                <a:ea typeface="Helvetica Neue" charset="0"/>
                <a:cs typeface="Helvetica Neue" charset="0"/>
                <a:sym typeface="Arial"/>
              </a:rPr>
              <a:t> the Index Priority should be done with caution, as these values impact the dynamically calculated Usage Based Ranking (UBR).</a:t>
            </a:r>
          </a:p>
        </p:txBody>
      </p:sp>
    </p:spTree>
    <p:extLst>
      <p:ext uri="{BB962C8B-B14F-4D97-AF65-F5344CB8AC3E}">
        <p14:creationId xmlns:p14="http://schemas.microsoft.com/office/powerpoint/2010/main" val="116212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Certain attribute columns that contain location data can be used to create </a:t>
            </a:r>
            <a:r>
              <a:rPr lang="en-US" sz="1200" b="0" i="0" u="none" strike="noStrike" cap="none" dirty="0" err="1">
                <a:solidFill>
                  <a:srgbClr val="000000"/>
                </a:solidFill>
                <a:effectLst/>
                <a:latin typeface="Helvetica Neue" charset="0"/>
                <a:ea typeface="Helvetica Neue" charset="0"/>
                <a:cs typeface="Helvetica Neue" charset="0"/>
                <a:sym typeface="Arial"/>
              </a:rPr>
              <a:t>GeoMaps</a:t>
            </a:r>
            <a:r>
              <a:rPr lang="en-US" sz="1200" b="0" i="0" u="none" strike="noStrike" cap="none" dirty="0">
                <a:solidFill>
                  <a:srgbClr val="000000"/>
                </a:solidFill>
                <a:effectLst/>
                <a:latin typeface="Helvetica Neue" charset="0"/>
                <a:ea typeface="Helvetica Neue" charset="0"/>
                <a:cs typeface="Helvetica Neue" charset="0"/>
                <a:sym typeface="Arial"/>
              </a:rPr>
              <a:t>. ThoughtSpot supports Latitude, Longitude, Zip Code, US States, US Counties, Countries, and select international sub-nation regions. With version 6.2, ThoughtSpot now supports Portugal and</a:t>
            </a:r>
            <a:r>
              <a:rPr lang="en-US" sz="1200" b="0" i="0" u="none" strike="noStrike" cap="none" baseline="0" dirty="0">
                <a:solidFill>
                  <a:srgbClr val="000000"/>
                </a:solidFill>
                <a:effectLst/>
                <a:latin typeface="Helvetica Neue" charset="0"/>
                <a:ea typeface="Helvetica Neue" charset="0"/>
                <a:cs typeface="Helvetica Neue" charset="0"/>
                <a:sym typeface="Arial"/>
              </a:rPr>
              <a:t> India in its list of countries in which the sub-nation regions are available for mapping. While a sub-nation region must be selected for borders within a map to be shaded, any location with a latitude and longitude may be mapped in visualizations such as heat or bubble maps. </a:t>
            </a:r>
          </a:p>
          <a:p>
            <a:pPr marL="139700" indent="0">
              <a:buFontTx/>
              <a:buNone/>
            </a:pP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100" b="0" i="0" u="none" strike="noStrike" cap="none" dirty="0">
                <a:solidFill>
                  <a:srgbClr val="000000"/>
                </a:solidFill>
                <a:effectLst/>
                <a:latin typeface="Arial"/>
                <a:ea typeface="Arial"/>
                <a:cs typeface="Arial"/>
                <a:sym typeface="Arial"/>
              </a:rPr>
              <a:t>Ensure the geographical data values match the one supported by ThoughtSpot. The complete list of supported geographical data can be found here : </a:t>
            </a:r>
            <a:r>
              <a:rPr lang="en-US" sz="1100" b="0" i="0" u="sng" strike="noStrike" cap="none" dirty="0">
                <a:solidFill>
                  <a:srgbClr val="000000"/>
                </a:solidFill>
                <a:effectLst/>
                <a:latin typeface="Arial"/>
                <a:ea typeface="Arial"/>
                <a:cs typeface="Arial"/>
                <a:sym typeface="Arial"/>
                <a:hlinkClick r:id="rId3"/>
              </a:rPr>
              <a:t>https://docs.thoughtspot.com/latest/reference/geomap-reference.html</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81708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You</a:t>
            </a:r>
            <a:r>
              <a:rPr lang="en-US" sz="1200" b="0" i="0" u="none" strike="noStrike" cap="none" baseline="0" dirty="0">
                <a:solidFill>
                  <a:srgbClr val="000000"/>
                </a:solidFill>
                <a:effectLst/>
                <a:latin typeface="Helvetica Neue" charset="0"/>
                <a:ea typeface="Helvetica Neue" charset="0"/>
                <a:cs typeface="Helvetica Neue" charset="0"/>
                <a:sym typeface="Arial"/>
              </a:rPr>
              <a:t> can specify if you’d like to use the currency type from the locale identified by the location of your browser, from </a:t>
            </a:r>
            <a:r>
              <a:rPr lang="en-US" sz="1200" b="0" i="0" u="none" strike="noStrike" cap="none" dirty="0">
                <a:solidFill>
                  <a:srgbClr val="000000"/>
                </a:solidFill>
                <a:effectLst/>
                <a:latin typeface="Helvetica Neue" charset="0"/>
                <a:ea typeface="Helvetica Neue" charset="0"/>
                <a:cs typeface="Helvetica Neue" charset="0"/>
                <a:sym typeface="Arial"/>
              </a:rPr>
              <a:t>existing currency information in another</a:t>
            </a:r>
            <a:r>
              <a:rPr lang="en-US" sz="1200" b="0" i="0" u="none" strike="noStrike" cap="none" baseline="0" dirty="0">
                <a:solidFill>
                  <a:srgbClr val="000000"/>
                </a:solidFill>
                <a:effectLst/>
                <a:latin typeface="Helvetica Neue" charset="0"/>
                <a:ea typeface="Helvetica Neue" charset="0"/>
                <a:cs typeface="Helvetica Neue" charset="0"/>
                <a:sym typeface="Arial"/>
              </a:rPr>
              <a:t> column, or from a specific ISO code.</a:t>
            </a:r>
          </a:p>
        </p:txBody>
      </p:sp>
    </p:spTree>
    <p:extLst>
      <p:ext uri="{BB962C8B-B14F-4D97-AF65-F5344CB8AC3E}">
        <p14:creationId xmlns:p14="http://schemas.microsoft.com/office/powerpoint/2010/main" val="188228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The Attribution Dimension setting applies only to tables that are related through a chasm trap. If your schema does not include these, you can ignore this setting.</a:t>
            </a:r>
            <a:endParaRPr lang="en-US" sz="1200" b="0" i="0" u="none" strike="noStrike" cap="none" baseline="0" dirty="0">
              <a:solidFill>
                <a:srgbClr val="000000"/>
              </a:solidFill>
              <a:effectLst/>
              <a:latin typeface="Helvetica Neue" charset="0"/>
              <a:ea typeface="Helvetica Neue" charset="0"/>
              <a:cs typeface="Helvetica Neue" charset="0"/>
              <a:sym typeface="Arial"/>
            </a:endParaRPr>
          </a:p>
        </p:txBody>
      </p:sp>
    </p:spTree>
    <p:extLst>
      <p:ext uri="{BB962C8B-B14F-4D97-AF65-F5344CB8AC3E}">
        <p14:creationId xmlns:p14="http://schemas.microsoft.com/office/powerpoint/2010/main" val="158798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You can set a format for how numbers are displayed in tables and charts. For example, you can display numbers with a different number of digits after the decimal point, based on the data modeling setting Format Pattern. You can use any of the supported number formats for delimiters and number of digits to show using Java</a:t>
            </a:r>
            <a:r>
              <a:rPr lang="en-US" sz="1200" b="0" i="0" u="none" strike="noStrike" cap="none" baseline="0" dirty="0">
                <a:solidFill>
                  <a:srgbClr val="000000"/>
                </a:solidFill>
                <a:effectLst/>
                <a:latin typeface="Helvetica Neue" charset="0"/>
                <a:ea typeface="Helvetica Neue" charset="0"/>
                <a:cs typeface="Helvetica Neue" charset="0"/>
                <a:sym typeface="Arial"/>
              </a:rPr>
              <a:t> Decimal Notation.</a:t>
            </a:r>
            <a:r>
              <a:rPr lang="en-US" sz="1200" b="0" i="0" u="none" strike="noStrike" cap="none" dirty="0">
                <a:solidFill>
                  <a:srgbClr val="000000"/>
                </a:solidFill>
                <a:effectLst/>
                <a:latin typeface="Helvetica Neue" charset="0"/>
                <a:ea typeface="Helvetica Neue" charset="0"/>
                <a:cs typeface="Helvetica Neue" charset="0"/>
                <a:sym typeface="Arial"/>
              </a:rPr>
              <a:t> Currency symbols are not supported.</a:t>
            </a:r>
            <a:endParaRPr sz="1200" dirty="0">
              <a:latin typeface="Helvetica Neue" charset="0"/>
              <a:ea typeface="Helvetica Neue" charset="0"/>
              <a:cs typeface="Helvetica Neu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Helvetica Neue" charset="0"/>
                <a:ea typeface="Helvetica Neue" charset="0"/>
                <a:cs typeface="Helvetica Neue" charset="0"/>
                <a:sym typeface="Helvetica Neue"/>
              </a:rPr>
              <a:t>Custom calendars enable customers to make use of all the rich date-related keywords and function in ThoughtSpot , even with their</a:t>
            </a:r>
            <a:r>
              <a:rPr lang="en-US" sz="1200" baseline="0" dirty="0">
                <a:latin typeface="Helvetica Neue" charset="0"/>
                <a:ea typeface="Helvetica Neue" charset="0"/>
                <a:cs typeface="Helvetica Neue" charset="0"/>
                <a:sym typeface="Helvetica Neue"/>
              </a:rPr>
              <a:t> highly customized calendars.</a:t>
            </a:r>
            <a:endParaRPr sz="1200" dirty="0">
              <a:latin typeface="Helvetica Neue" charset="0"/>
              <a:ea typeface="Helvetica Neue" charset="0"/>
              <a:cs typeface="Helvetica Neue" charset="0"/>
            </a:endParaRPr>
          </a:p>
        </p:txBody>
      </p:sp>
    </p:spTree>
    <p:extLst>
      <p:ext uri="{BB962C8B-B14F-4D97-AF65-F5344CB8AC3E}">
        <p14:creationId xmlns:p14="http://schemas.microsoft.com/office/powerpoint/2010/main" val="1944091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When you create a worksheet, you select a join rule. The joins defined within the worksheet determine how the tables that make up the worksheet are joined, and how those joins behave when searching on the worksheet. You are not limited to just one join rule for the entire worksheet. You can define different types of joins for each join between tables in a worksheet. By default, each of these individual table joins uses an inner join. But you can override this at the individual join level. You must have either the Can administer ThoughtSpot privilege or the Can manage data privilege to modify joins within worksheets.</a:t>
            </a:r>
          </a:p>
          <a:p>
            <a:pPr marL="139700" indent="0">
              <a:buFontTx/>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p:txBody>
      </p:sp>
    </p:spTree>
    <p:extLst>
      <p:ext uri="{BB962C8B-B14F-4D97-AF65-F5344CB8AC3E}">
        <p14:creationId xmlns:p14="http://schemas.microsoft.com/office/powerpoint/2010/main" val="163817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After loading data, you will create a semantic data model that makes the data easy to search. </a:t>
            </a:r>
            <a:r>
              <a:rPr lang="en-US" sz="1200" baseline="0" dirty="0">
                <a:latin typeface="Helvetica Neue" charset="0"/>
                <a:ea typeface="Helvetica Neue" charset="0"/>
                <a:cs typeface="Helvetica Neue" charset="0"/>
              </a:rPr>
              <a:t>If we model the data properly, users will have a more seamless search experience. While users can technically start to search the raw data tables that were loaded, it would require them to be familiar with the data and the schema. Also, tables may be loaded into ThoughtSpot that are not relevant to all users. Users in the finance department should only see data related to finance, while the HR department will need access to HR data. </a:t>
            </a:r>
          </a:p>
          <a:p>
            <a:pPr marL="0" lvl="0" indent="0" algn="l" rtl="0">
              <a:lnSpc>
                <a:spcPct val="100000"/>
              </a:lnSpc>
              <a:spcBef>
                <a:spcPts val="0"/>
              </a:spcBef>
              <a:spcAft>
                <a:spcPts val="0"/>
              </a:spcAft>
              <a:buSzPts val="1400"/>
              <a:buNone/>
            </a:pPr>
            <a:endParaRPr lang="en-US" sz="1200" baseline="0" dirty="0">
              <a:latin typeface="Helvetica Neue" charset="0"/>
              <a:ea typeface="Helvetica Neue" charset="0"/>
              <a:cs typeface="Helvetica Neue" charset="0"/>
            </a:endParaRPr>
          </a:p>
          <a:p>
            <a:pPr marL="0" lvl="0" indent="0" algn="l" rtl="0">
              <a:lnSpc>
                <a:spcPct val="100000"/>
              </a:lnSpc>
              <a:spcBef>
                <a:spcPts val="0"/>
              </a:spcBef>
              <a:spcAft>
                <a:spcPts val="0"/>
              </a:spcAft>
              <a:buSzPts val="1400"/>
              <a:buNone/>
            </a:pPr>
            <a:r>
              <a:rPr lang="en-US" sz="1200" baseline="0" dirty="0">
                <a:latin typeface="Helvetica Neue" charset="0"/>
                <a:ea typeface="Helvetica Neue" charset="0"/>
                <a:cs typeface="Helvetica Neue" charset="0"/>
              </a:rPr>
              <a:t>Examples of modeling data for search can be as simple as removing underscores from column names, to creating a formula so it is is accessible to any search in a worksheet. This session reviews how we can model data to make it more searchable. This will include: worksheet design, creating formulas to appear on a worksheet as a column, saving an answer as a view to be later used as a data source, and setting row level security for users.</a:t>
            </a:r>
            <a:endParaRPr lang="en-US" sz="1200" dirty="0">
              <a:latin typeface="Helvetica Neue" charset="0"/>
              <a:ea typeface="Helvetica Neue" charset="0"/>
              <a:cs typeface="Helvetica Neue" charset="0"/>
            </a:endParaRPr>
          </a:p>
          <a:p>
            <a:pPr marL="4572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a:p>
            <a:pPr marL="4572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a:p>
            <a:pPr marL="4572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latin typeface="Helvetica Neue Light" charset="0"/>
              <a:ea typeface="Helvetica Neue Light" charset="0"/>
              <a:cs typeface="Helvetica Neue Light" charset="0"/>
            </a:endParaRPr>
          </a:p>
        </p:txBody>
      </p:sp>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797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687" name="Google Shape;6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200" b="0" i="0" u="none" strike="noStrike" cap="none" dirty="0">
                <a:solidFill>
                  <a:srgbClr val="000000"/>
                </a:solidFill>
                <a:effectLst/>
                <a:latin typeface="Helvetica Neue" charset="0"/>
                <a:ea typeface="Helvetica Neue" charset="0"/>
                <a:cs typeface="Helvetica Neue" charset="0"/>
                <a:sym typeface="Arial"/>
              </a:rPr>
              <a:t>You change data model settings in bulk by using the data modeling file if you have access to the Admin &gt; Data Management page. Editing this file allows you to view and edit all the system data columns. When you add new data to your system, this file changes as it expands to accommodate new data columns.</a:t>
            </a:r>
          </a:p>
          <a:p>
            <a:pPr marL="139700" indent="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The data formats you use in your system are controlled by the modeling file, an Excel file. To make these changes you download the model file, change the model, and upload your changes back into the system.</a:t>
            </a:r>
            <a:r>
              <a:rPr lang="en-US" sz="1200" b="0" i="0" u="none" strike="noStrike" cap="none" baseline="0" dirty="0">
                <a:solidFill>
                  <a:srgbClr val="000000"/>
                </a:solidFill>
                <a:effectLst/>
                <a:latin typeface="Helvetica Neue" charset="0"/>
                <a:ea typeface="Helvetica Neue" charset="0"/>
                <a:cs typeface="Helvetica Neue" charset="0"/>
                <a:sym typeface="Arial"/>
              </a:rPr>
              <a:t> </a:t>
            </a:r>
            <a:r>
              <a:rPr lang="en-US" sz="1200" b="0" i="0" u="none" strike="noStrike" cap="none" dirty="0">
                <a:solidFill>
                  <a:srgbClr val="000000"/>
                </a:solidFill>
                <a:effectLst/>
                <a:latin typeface="Helvetica Neue" charset="0"/>
                <a:ea typeface="Helvetica Neue" charset="0"/>
                <a:cs typeface="Helvetica Neue" charset="0"/>
                <a:sym typeface="Arial"/>
              </a:rPr>
              <a:t>In each row of the modeling file, all the data properties corresponding to a column from your data are listed. You can modify many of these properties by typing in the new value. </a:t>
            </a:r>
          </a:p>
          <a:p>
            <a:pPr marL="139700" indent="0">
              <a:buFontTx/>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Do not modify any value in a column which contains </a:t>
            </a:r>
            <a:r>
              <a:rPr lang="en-US" sz="1200" b="0" i="0" u="none" strike="noStrike" cap="none" dirty="0" err="1">
                <a:solidFill>
                  <a:srgbClr val="000000"/>
                </a:solidFill>
                <a:effectLst/>
                <a:latin typeface="Helvetica Neue" charset="0"/>
                <a:ea typeface="Helvetica Neue" charset="0"/>
                <a:cs typeface="Helvetica Neue" charset="0"/>
                <a:sym typeface="Arial"/>
              </a:rPr>
              <a:t>DoNotModify</a:t>
            </a:r>
            <a:r>
              <a:rPr lang="en-US" sz="1200" b="0" i="0" u="none" strike="noStrike" cap="none" dirty="0">
                <a:solidFill>
                  <a:srgbClr val="000000"/>
                </a:solidFill>
                <a:effectLst/>
                <a:latin typeface="Helvetica Neue" charset="0"/>
                <a:ea typeface="Helvetica Neue" charset="0"/>
                <a:cs typeface="Helvetica Neue" charset="0"/>
                <a:sym typeface="Arial"/>
              </a:rPr>
              <a:t> in the field under the column heading.</a:t>
            </a:r>
            <a:r>
              <a:rPr lang="en-US" sz="1200" b="0" i="0" u="none" strike="noStrike" cap="none" baseline="0" dirty="0">
                <a:solidFill>
                  <a:srgbClr val="000000"/>
                </a:solidFill>
                <a:effectLst/>
                <a:latin typeface="Helvetica Neue" charset="0"/>
                <a:ea typeface="Helvetica Neue" charset="0"/>
                <a:cs typeface="Helvetica Neue" charset="0"/>
                <a:sym typeface="Arial"/>
              </a:rPr>
              <a:t> </a:t>
            </a:r>
            <a:r>
              <a:rPr lang="en-US" sz="1200" b="0" i="0" u="none" strike="noStrike" cap="none" dirty="0">
                <a:solidFill>
                  <a:srgbClr val="000000"/>
                </a:solidFill>
                <a:effectLst/>
                <a:latin typeface="Helvetica Neue" charset="0"/>
                <a:ea typeface="Helvetica Neue" charset="0"/>
                <a:cs typeface="Helvetica Neue" charset="0"/>
                <a:sym typeface="Arial"/>
              </a:rPr>
              <a:t>Make sure to keep the file in the same format as it had when you downloaded it.</a:t>
            </a:r>
            <a:r>
              <a:rPr lang="en-US" sz="1200" b="0" i="0" u="none" strike="noStrike" cap="none" baseline="0" dirty="0">
                <a:solidFill>
                  <a:srgbClr val="000000"/>
                </a:solidFill>
                <a:effectLst/>
                <a:latin typeface="Helvetica Neue" charset="0"/>
                <a:ea typeface="Helvetica Neue" charset="0"/>
                <a:cs typeface="Helvetica Neue" charset="0"/>
                <a:sym typeface="Arial"/>
              </a:rPr>
              <a:t> </a:t>
            </a:r>
            <a:r>
              <a:rPr lang="en-US" sz="1200" b="0" i="0" u="none" strike="noStrike" cap="none" dirty="0">
                <a:solidFill>
                  <a:srgbClr val="000000"/>
                </a:solidFill>
                <a:effectLst/>
                <a:latin typeface="Helvetica Neue" charset="0"/>
                <a:ea typeface="Helvetica Neue" charset="0"/>
                <a:cs typeface="Helvetica Neue" charset="0"/>
                <a:sym typeface="Arial"/>
              </a:rPr>
              <a:t>The model file contains a row for each column in your data set. You can change all or a subset of rows. You can edit the file to leave the heading rows and only those rows you want to change. This can make the file more convenient to work with.</a:t>
            </a:r>
          </a:p>
        </p:txBody>
      </p:sp>
    </p:spTree>
    <p:extLst>
      <p:ext uri="{BB962C8B-B14F-4D97-AF65-F5344CB8AC3E}">
        <p14:creationId xmlns:p14="http://schemas.microsoft.com/office/powerpoint/2010/main" val="207722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0" name="Google Shape;7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dirty="0">
              <a:latin typeface="Helvetica Neue" charset="0"/>
              <a:ea typeface="Helvetica Neue" charset="0"/>
              <a:cs typeface="Helvetica Neue" charset="0"/>
            </a:endParaRPr>
          </a:p>
        </p:txBody>
      </p:sp>
      <p:sp>
        <p:nvSpPr>
          <p:cNvPr id="723" name="Google Shape;7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382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err="1"/>
              <a:t>Scriptability</a:t>
            </a:r>
            <a:r>
              <a:rPr lang="en-US" dirty="0"/>
              <a:t> offers the following features:  1) </a:t>
            </a:r>
            <a:r>
              <a:rPr lang="en-US" sz="1100" b="0" i="0" u="none" strike="noStrike" cap="none" dirty="0">
                <a:solidFill>
                  <a:srgbClr val="000000"/>
                </a:solidFill>
                <a:latin typeface="Arial"/>
                <a:ea typeface="Arial"/>
                <a:cs typeface="Arial"/>
                <a:sym typeface="Arial"/>
              </a:rPr>
              <a:t>Download objects in a human readable format, 2) Edit the file outside of ThoughtSpot, 3) Migrate these objects to a different environment, 4) Use edited file to create a new object or update an existing one</a:t>
            </a:r>
          </a:p>
          <a:p>
            <a:endParaRPr lang="en-US" dirty="0"/>
          </a:p>
          <a:p>
            <a:pPr marL="139700" indent="0">
              <a:buNone/>
            </a:pPr>
            <a:endParaRPr b="0" dirty="0"/>
          </a:p>
        </p:txBody>
      </p:sp>
    </p:spTree>
    <p:extLst>
      <p:ext uri="{BB962C8B-B14F-4D97-AF65-F5344CB8AC3E}">
        <p14:creationId xmlns:p14="http://schemas.microsoft.com/office/powerpoint/2010/main" val="86339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Scriptable Worksheets support metadata migration from development to production environments, enables changes that are not possible within the user interface, and lets you perform bulk changes to the metadata (renaming, duplication).</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You can now </a:t>
            </a:r>
            <a:r>
              <a:rPr lang="en-US" sz="1100" b="1" i="0" u="none" strike="noStrike" cap="none" dirty="0">
                <a:solidFill>
                  <a:srgbClr val="000000"/>
                </a:solidFill>
                <a:effectLst/>
                <a:latin typeface="Arial"/>
                <a:ea typeface="Arial"/>
                <a:cs typeface="Arial"/>
                <a:sym typeface="Arial"/>
              </a:rPr>
              <a:t>Export</a:t>
            </a:r>
            <a:r>
              <a:rPr lang="en-US" sz="1100" b="0" i="0" u="none" strike="noStrike" cap="none" dirty="0">
                <a:solidFill>
                  <a:srgbClr val="000000"/>
                </a:solidFill>
                <a:effectLst/>
                <a:latin typeface="Arial"/>
                <a:ea typeface="Arial"/>
                <a:cs typeface="Arial"/>
                <a:sym typeface="Arial"/>
              </a:rPr>
              <a:t> Worksheets by downloading them to a .</a:t>
            </a:r>
            <a:r>
              <a:rPr lang="en-US" sz="1100" b="0" i="0" u="none" strike="noStrike" cap="none" dirty="0" err="1">
                <a:solidFill>
                  <a:srgbClr val="000000"/>
                </a:solidFill>
                <a:effectLst/>
                <a:latin typeface="Arial"/>
                <a:ea typeface="Arial"/>
                <a:cs typeface="Arial"/>
                <a:sym typeface="Arial"/>
              </a:rPr>
              <a:t>tsl</a:t>
            </a:r>
            <a:r>
              <a:rPr lang="en-US" sz="1100" b="0" i="0" u="none" strike="noStrike" cap="none" dirty="0">
                <a:solidFill>
                  <a:srgbClr val="000000"/>
                </a:solidFill>
                <a:effectLst/>
                <a:latin typeface="Arial"/>
                <a:ea typeface="Arial"/>
                <a:cs typeface="Arial"/>
                <a:sym typeface="Arial"/>
              </a:rPr>
              <a:t> file, make changes, and then </a:t>
            </a:r>
            <a:r>
              <a:rPr lang="en-US" sz="1100" b="1" i="0" u="none" strike="noStrike" cap="none" dirty="0">
                <a:solidFill>
                  <a:srgbClr val="000000"/>
                </a:solidFill>
                <a:effectLst/>
                <a:latin typeface="Arial"/>
                <a:ea typeface="Arial"/>
                <a:cs typeface="Arial"/>
                <a:sym typeface="Arial"/>
              </a:rPr>
              <a:t>Update</a:t>
            </a:r>
            <a:r>
              <a:rPr lang="en-US" sz="1100" b="0" i="0" u="none" strike="noStrike" cap="none" dirty="0">
                <a:solidFill>
                  <a:srgbClr val="000000"/>
                </a:solidFill>
                <a:effectLst/>
                <a:latin typeface="Arial"/>
                <a:ea typeface="Arial"/>
                <a:cs typeface="Arial"/>
                <a:sym typeface="Arial"/>
              </a:rPr>
              <a:t> the Worksheet from the changed file either to the same cluster, or to a new cluster. </a:t>
            </a:r>
            <a:endParaRPr b="0" dirty="0"/>
          </a:p>
        </p:txBody>
      </p:sp>
    </p:spTree>
    <p:extLst>
      <p:ext uri="{BB962C8B-B14F-4D97-AF65-F5344CB8AC3E}">
        <p14:creationId xmlns:p14="http://schemas.microsoft.com/office/powerpoint/2010/main" val="2002605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tsl</a:t>
            </a:r>
            <a:r>
              <a:rPr lang="en-US" sz="1100" b="0" i="0" u="none" strike="noStrike" cap="none" dirty="0">
                <a:solidFill>
                  <a:srgbClr val="000000"/>
                </a:solidFill>
                <a:effectLst/>
                <a:latin typeface="Arial"/>
                <a:ea typeface="Arial"/>
                <a:cs typeface="Arial"/>
                <a:sym typeface="Arial"/>
              </a:rPr>
              <a:t> file for Scriptable Worksheets has a specific syntax. Please</a:t>
            </a:r>
            <a:r>
              <a:rPr lang="en-US" sz="1100" b="0" i="0" u="none" strike="noStrike" cap="none" baseline="0" dirty="0">
                <a:solidFill>
                  <a:srgbClr val="000000"/>
                </a:solidFill>
                <a:effectLst/>
                <a:latin typeface="Arial"/>
                <a:ea typeface="Arial"/>
                <a:cs typeface="Arial"/>
                <a:sym typeface="Arial"/>
              </a:rPr>
              <a:t> see a description of parameters at our </a:t>
            </a:r>
            <a:r>
              <a:rPr lang="en-US" sz="1100" b="0" i="0" u="none" strike="noStrike" cap="none" baseline="0" dirty="0" err="1">
                <a:solidFill>
                  <a:srgbClr val="000000"/>
                </a:solidFill>
                <a:effectLst/>
                <a:latin typeface="Arial"/>
                <a:ea typeface="Arial"/>
                <a:cs typeface="Arial"/>
                <a:sym typeface="Arial"/>
              </a:rPr>
              <a:t>documentatio</a:t>
            </a:r>
            <a:r>
              <a:rPr lang="en-US" sz="1100" b="0" i="0" u="none" strike="noStrike" cap="none" baseline="0" dirty="0">
                <a:solidFill>
                  <a:srgbClr val="000000"/>
                </a:solidFill>
                <a:effectLst/>
                <a:latin typeface="Arial"/>
                <a:ea typeface="Arial"/>
                <a:cs typeface="Arial"/>
                <a:sym typeface="Arial"/>
              </a:rPr>
              <a:t> site. </a:t>
            </a:r>
            <a:r>
              <a:rPr lang="en-US" dirty="0"/>
              <a:t>Keep in mind that </a:t>
            </a:r>
            <a:r>
              <a:rPr lang="en-US" sz="1100" b="0" i="0" u="none" strike="noStrike" cap="none" dirty="0">
                <a:solidFill>
                  <a:srgbClr val="000000"/>
                </a:solidFill>
                <a:effectLst/>
                <a:latin typeface="Arial"/>
                <a:ea typeface="Arial"/>
                <a:cs typeface="Arial"/>
                <a:sym typeface="Arial"/>
              </a:rPr>
              <a:t>Formulas and columns can either have a new name, or a new expression. You cannot change both, unless migrating or updating the worksheet two times. </a:t>
            </a:r>
            <a:endParaRPr b="0" dirty="0"/>
          </a:p>
        </p:txBody>
      </p:sp>
    </p:spTree>
    <p:extLst>
      <p:ext uri="{BB962C8B-B14F-4D97-AF65-F5344CB8AC3E}">
        <p14:creationId xmlns:p14="http://schemas.microsoft.com/office/powerpoint/2010/main" val="191565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TSL files for Answers and Pinboards, much like Worksheets, can be opened in an editor of choice. These files are human readable, and can be edited, saved and imported back into ThoughtSpot. </a:t>
            </a:r>
            <a:r>
              <a:rPr lang="en-US" sz="1100" b="0" i="0" u="none" strike="noStrike" cap="none" dirty="0" err="1">
                <a:solidFill>
                  <a:srgbClr val="000000"/>
                </a:solidFill>
                <a:effectLst/>
                <a:latin typeface="Arial"/>
                <a:ea typeface="Arial"/>
                <a:cs typeface="Arial"/>
                <a:sym typeface="Arial"/>
              </a:rPr>
              <a:t>Scriptability</a:t>
            </a:r>
            <a:r>
              <a:rPr lang="en-US" sz="1100" b="0" i="0" u="none" strike="noStrike" cap="none" dirty="0">
                <a:solidFill>
                  <a:srgbClr val="000000"/>
                </a:solidFill>
                <a:effectLst/>
                <a:latin typeface="Arial"/>
                <a:ea typeface="Arial"/>
                <a:cs typeface="Arial"/>
                <a:sym typeface="Arial"/>
              </a:rPr>
              <a:t> makes it easy to move objects from a development to a production environment, or edit single or multiple objects quickly. </a:t>
            </a:r>
            <a:endParaRPr b="0" dirty="0"/>
          </a:p>
        </p:txBody>
      </p:sp>
    </p:spTree>
    <p:extLst>
      <p:ext uri="{BB962C8B-B14F-4D97-AF65-F5344CB8AC3E}">
        <p14:creationId xmlns:p14="http://schemas.microsoft.com/office/powerpoint/2010/main" val="353208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endParaRPr b="0" dirty="0"/>
          </a:p>
        </p:txBody>
      </p:sp>
    </p:spTree>
    <p:extLst>
      <p:ext uri="{BB962C8B-B14F-4D97-AF65-F5344CB8AC3E}">
        <p14:creationId xmlns:p14="http://schemas.microsoft.com/office/powerpoint/2010/main" val="112167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527" name="Google Shape;5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endParaRPr b="0" dirty="0"/>
          </a:p>
        </p:txBody>
      </p:sp>
    </p:spTree>
    <p:extLst>
      <p:ext uri="{BB962C8B-B14F-4D97-AF65-F5344CB8AC3E}">
        <p14:creationId xmlns:p14="http://schemas.microsoft.com/office/powerpoint/2010/main" val="1651737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Worksheets are flat tables created by joining columns from a set of one or more tables or imported datasets.</a:t>
            </a:r>
          </a:p>
          <a:p>
            <a:pPr marL="0" lvl="0" indent="0" algn="l" rtl="0">
              <a:lnSpc>
                <a:spcPct val="100000"/>
              </a:lnSpc>
              <a:spcBef>
                <a:spcPts val="0"/>
              </a:spcBef>
              <a:spcAft>
                <a:spcPts val="0"/>
              </a:spcAft>
              <a:buSzPts val="140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After modeling the data, create worksheets to make searching easier. For example, a sales executive might need to search for information about retail sales. The required data could be contained in several tables (sales, customers, products, stores, etc.), with foreign key relationships between them. An administrator who is familiar with the data model can create a retail sales worksheet, that combines all of the related fact and dimension tables into a single, easy-to-use view, and share it with the sales executive. This provides access to the data without requiring an understanding of how it is structured.</a:t>
            </a:r>
          </a:p>
          <a:p>
            <a:pPr marL="0" lvl="0" indent="0" algn="l" rtl="0">
              <a:lnSpc>
                <a:spcPct val="100000"/>
              </a:lnSpc>
              <a:spcBef>
                <a:spcPts val="0"/>
              </a:spcBef>
              <a:spcAft>
                <a:spcPts val="0"/>
              </a:spcAft>
              <a:buSzPts val="140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Users are often unfamiliar with tables and how they are related to one another. A worksheet groups multiple related tables together in a logical way.</a:t>
            </a:r>
            <a:endParaRPr sz="1200" dirty="0">
              <a:latin typeface="Helvetica Neue" charset="0"/>
              <a:ea typeface="Helvetica Neue" charset="0"/>
              <a:cs typeface="Helvetica Neue" charset="0"/>
            </a:endParaRPr>
          </a:p>
        </p:txBody>
      </p:sp>
      <p:sp>
        <p:nvSpPr>
          <p:cNvPr id="723" name="Google Shape;7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The process for creating a worksheet is:</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Decide which tables to use for the worksheet</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Create a new worksheet</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Add sources (tables) to the worksheet</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Choose the worksheet join rule</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Select the columns to include</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Optionally modify the</a:t>
            </a:r>
            <a:r>
              <a:rPr lang="en-US" sz="1200" b="0" i="0" u="none" strike="noStrike" cap="none" baseline="0" dirty="0">
                <a:solidFill>
                  <a:srgbClr val="000000"/>
                </a:solidFill>
                <a:effectLst/>
                <a:latin typeface="Helvetica Neue" charset="0"/>
                <a:ea typeface="Helvetica Neue" charset="0"/>
                <a:cs typeface="Helvetica Neue" charset="0"/>
                <a:sym typeface="Arial"/>
              </a:rPr>
              <a:t> join types </a:t>
            </a:r>
            <a:r>
              <a:rPr lang="en-US" sz="1200" b="0" i="0" u="none" strike="noStrike" cap="none" dirty="0">
                <a:solidFill>
                  <a:srgbClr val="000000"/>
                </a:solidFill>
                <a:effectLst/>
                <a:latin typeface="Helvetica Neue" charset="0"/>
                <a:ea typeface="Helvetica Neue" charset="0"/>
                <a:cs typeface="Helvetica Neue" charset="0"/>
                <a:sym typeface="Arial"/>
              </a:rPr>
              <a:t>within the worksheet</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Optionally create formulas or worksheet filters</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Save the worksheet</a:t>
            </a:r>
          </a:p>
          <a:p>
            <a:pPr marL="457200" indent="-317500">
              <a:buFont typeface="+mj-lt"/>
              <a:buAutoNum type="arabicPeriod"/>
            </a:pPr>
            <a:r>
              <a:rPr lang="en-US" sz="1200" b="0" i="0" u="none" strike="noStrike" cap="none" dirty="0">
                <a:solidFill>
                  <a:srgbClr val="000000"/>
                </a:solidFill>
                <a:effectLst/>
                <a:latin typeface="Helvetica Neue" charset="0"/>
                <a:ea typeface="Helvetica Neue" charset="0"/>
                <a:cs typeface="Helvetica Neue" charset="0"/>
                <a:sym typeface="Arial"/>
              </a:rPr>
              <a:t>Share the worksheet</a:t>
            </a:r>
            <a:endParaRPr sz="1200" dirty="0">
              <a:latin typeface="Helvetica Neue" charset="0"/>
              <a:ea typeface="Helvetica Neue" charset="0"/>
              <a:cs typeface="Helvetica Neue" charset="0"/>
            </a:endParaRPr>
          </a:p>
        </p:txBody>
      </p:sp>
    </p:spTree>
    <p:extLst>
      <p:ext uri="{BB962C8B-B14F-4D97-AF65-F5344CB8AC3E}">
        <p14:creationId xmlns:p14="http://schemas.microsoft.com/office/powerpoint/2010/main" val="4602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755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000000"/>
                </a:solidFill>
                <a:effectLst/>
                <a:latin typeface="Helvetica Neue" charset="0"/>
                <a:ea typeface="Helvetica Neue" charset="0"/>
                <a:cs typeface="Helvetica Neue" charset="0"/>
                <a:sym typeface="Arial"/>
              </a:rPr>
              <a:t>When you create a worksheet, you select a join rule. The join rule works together with the joins defined within the worksheet determine how the tables that make up the worksheet are joined, and how those joins behave when searching on the worksheet.</a:t>
            </a:r>
            <a:endParaRPr lang="en-US" sz="1200" dirty="0">
              <a:latin typeface="Helvetica Neue" charset="0"/>
              <a:ea typeface="Helvetica Neue" charset="0"/>
              <a:cs typeface="Helvetica Neue" charset="0"/>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Starting with ThoughtSpot version 5.0, you are not limited to just one join rule for the entire worksheet. You can define different types of joins for each join between tables in a worksheet. Be default, each of these individual table joins uses an inner join. But you can override this at the individual join level.</a:t>
            </a:r>
            <a:endParaRPr sz="1200" dirty="0">
              <a:latin typeface="Helvetica Neue" charset="0"/>
              <a:ea typeface="Helvetica Neue" charset="0"/>
              <a:cs typeface="Helvetica Neu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Often, a worksheet includes several dimension tables and a fact table. With progressive joins, if your search only includes terms from the fact table, you can see all of the rows that satisfy your search. But as you add terms from dimension tables, the total number of rows shown may be reduced, as the joins to each dimension table are applied. It works like this:</a:t>
            </a:r>
          </a:p>
          <a:p>
            <a:pPr marL="457200" indent="-317500"/>
            <a:r>
              <a:rPr lang="en-US" sz="1200" b="0" i="0" u="none" strike="noStrike" cap="none" dirty="0">
                <a:solidFill>
                  <a:srgbClr val="000000"/>
                </a:solidFill>
                <a:effectLst/>
                <a:latin typeface="Helvetica Neue" charset="0"/>
                <a:ea typeface="Helvetica Neue" charset="0"/>
                <a:cs typeface="Helvetica Neue" charset="0"/>
                <a:sym typeface="Arial"/>
              </a:rPr>
              <a:t>If you choose Apply joins progressively (recommended for most cases), joins are only applied for tables whose columns are included in the search.</a:t>
            </a:r>
          </a:p>
          <a:p>
            <a:pPr marL="457200" indent="-317500"/>
            <a:r>
              <a:rPr lang="en-US" sz="1200" b="0" i="0" u="none" strike="noStrike" cap="none" dirty="0">
                <a:solidFill>
                  <a:srgbClr val="000000"/>
                </a:solidFill>
                <a:effectLst/>
                <a:latin typeface="Helvetica Neue" charset="0"/>
                <a:ea typeface="Helvetica Neue" charset="0"/>
                <a:cs typeface="Helvetica Neue" charset="0"/>
                <a:sym typeface="Arial"/>
              </a:rPr>
              <a:t>If you choose Apply all joins, all possible joins are applied, regardless of which tables are included in the search.</a:t>
            </a:r>
          </a:p>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When using Apply joins progressively, the number of rows in a search using the worksheet depends on which tables are part of the search. The worksheet acts like a materialized view. This means that it contains the results of a defined query in the form of a table. So if a particular dimension table is left out of the search, its joins are not applied.</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You can define formulas and use them to create derived columns in worksheets.</a:t>
            </a:r>
            <a:endParaRPr sz="1200" dirty="0">
              <a:latin typeface="Helvetica Neue" charset="0"/>
              <a:ea typeface="Helvetica Neue" charset="0"/>
              <a:cs typeface="Helvetica Neue" charset="0"/>
            </a:endParaRPr>
          </a:p>
        </p:txBody>
      </p:sp>
      <p:sp>
        <p:nvSpPr>
          <p:cNvPr id="829" name="Google Shape;82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You create formulas by combining standard functions and operators, column names, and constant values. You can use formulas to calculate things like gross profit margin, costs of goods sold, and other common calculations. </a:t>
            </a:r>
            <a:r>
              <a:rPr lang="en-US" sz="1200" b="0" i="0" u="none" strike="noStrike" cap="none" baseline="0" dirty="0">
                <a:solidFill>
                  <a:srgbClr val="000000"/>
                </a:solidFill>
                <a:effectLst/>
                <a:latin typeface="Helvetica Neue" charset="0"/>
                <a:ea typeface="Helvetica Neue" charset="0"/>
                <a:cs typeface="Helvetica Neue" charset="0"/>
                <a:sym typeface="Arial"/>
              </a:rPr>
              <a:t> </a:t>
            </a:r>
            <a:r>
              <a:rPr lang="en-US" sz="1200" b="0" i="0" u="none" strike="noStrike" cap="none" dirty="0">
                <a:solidFill>
                  <a:srgbClr val="000000"/>
                </a:solidFill>
                <a:effectLst/>
                <a:latin typeface="Helvetica Neue" charset="0"/>
                <a:ea typeface="Helvetica Neue" charset="0"/>
                <a:cs typeface="Helvetica Neue" charset="0"/>
                <a:sym typeface="Arial"/>
              </a:rPr>
              <a:t>Anyone who can create a worksheet can add a formula to it. Formulas are not reusable; the formula you create is associated only with the worksheet it belongs to.</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To review, searches happen in the context of the selected data sources. </a:t>
            </a:r>
            <a:r>
              <a:rPr lang="en-US" sz="1200" b="0" i="0" u="none" strike="noStrike" cap="none" dirty="0">
                <a:solidFill>
                  <a:schemeClr val="dk1"/>
                </a:solidFill>
                <a:latin typeface="Helvetica Neue" charset="0"/>
                <a:ea typeface="Helvetica Neue" charset="0"/>
                <a:cs typeface="Helvetica Neue" charset="0"/>
                <a:sym typeface="Calibri"/>
              </a:rPr>
              <a:t>Before</a:t>
            </a:r>
            <a:r>
              <a:rPr lang="en-US" sz="1200" b="0" i="0" u="none" strike="noStrike" cap="none" baseline="0" dirty="0">
                <a:solidFill>
                  <a:schemeClr val="dk1"/>
                </a:solidFill>
                <a:latin typeface="Helvetica Neue" charset="0"/>
                <a:ea typeface="Helvetica Neue" charset="0"/>
                <a:cs typeface="Helvetica Neue" charset="0"/>
                <a:sym typeface="Calibri"/>
              </a:rPr>
              <a:t> you start a search, make sure you have the correct data source selected. </a:t>
            </a:r>
            <a:r>
              <a:rPr lang="en-US" sz="1200" b="0" i="0" u="none" strike="noStrike" cap="none" dirty="0">
                <a:solidFill>
                  <a:srgbClr val="000000"/>
                </a:solidFill>
                <a:effectLst/>
                <a:latin typeface="Helvetica Neue" charset="0"/>
                <a:ea typeface="Helvetica Neue" charset="0"/>
                <a:cs typeface="Helvetica Neue" charset="0"/>
                <a:sym typeface="Arial"/>
              </a:rPr>
              <a:t>To begin a new search, you must first select your data sources by clicking on the Choose Sources button. You will see a list of data sources that have been shared with you. The data sources are usually created by your administrator, though you can also upload your own data. ThoughtSpot will also make suggestions from other data sources for you, if what you’re typing can’t be found in the selected data source.</a:t>
            </a:r>
            <a:endParaRPr lang="en-US" sz="1200" b="0" i="0" u="none" strike="noStrike" cap="none" dirty="0">
              <a:solidFill>
                <a:schemeClr val="dk1"/>
              </a:solidFill>
              <a:latin typeface="Helvetica Neue" charset="0"/>
              <a:ea typeface="Helvetica Neue" charset="0"/>
              <a:cs typeface="Helvetica Neue" charset="0"/>
              <a:sym typeface="Calibri"/>
            </a:endParaRPr>
          </a:p>
          <a:p>
            <a:pPr marL="0" marR="0" lvl="0" indent="0" algn="l" rtl="0">
              <a:lnSpc>
                <a:spcPct val="100000"/>
              </a:lnSpc>
              <a:spcBef>
                <a:spcPts val="0"/>
              </a:spcBef>
              <a:spcAft>
                <a:spcPts val="0"/>
              </a:spcAft>
              <a:buSzPts val="1400"/>
              <a:buNone/>
            </a:pPr>
            <a:endParaRPr lang="en-US" sz="1200" b="0" i="0" u="none" strike="noStrike" cap="none" dirty="0">
              <a:solidFill>
                <a:schemeClr val="dk1"/>
              </a:solidFill>
              <a:latin typeface="Helvetica Neue" charset="0"/>
              <a:ea typeface="Helvetica Neue" charset="0"/>
              <a:cs typeface="Helvetica Neue" charset="0"/>
              <a:sym typeface="Calibri"/>
            </a:endParaRPr>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Helvetica Neue" charset="0"/>
                <a:ea typeface="Helvetica Neue" charset="0"/>
                <a:cs typeface="Helvetica Neue" charset="0"/>
                <a:sym typeface="Calibri"/>
              </a:rPr>
              <a:t>Typically, end users only access worksheets and</a:t>
            </a:r>
            <a:r>
              <a:rPr lang="en-US" sz="1200" b="0" i="0" u="none" strike="noStrike" cap="none" baseline="0" dirty="0">
                <a:solidFill>
                  <a:schemeClr val="dk1"/>
                </a:solidFill>
                <a:latin typeface="Helvetica Neue" charset="0"/>
                <a:ea typeface="Helvetica Neue" charset="0"/>
                <a:cs typeface="Helvetica Neue" charset="0"/>
                <a:sym typeface="Calibri"/>
              </a:rPr>
              <a:t> any data that they import</a:t>
            </a:r>
            <a:r>
              <a:rPr lang="en-US" sz="1200" b="0" i="0" u="none" strike="noStrike" cap="none" baseline="0" dirty="0">
                <a:solidFill>
                  <a:schemeClr val="dk1"/>
                </a:solidFill>
                <a:latin typeface="Calibri"/>
                <a:ea typeface="Calibri"/>
                <a:cs typeface="Calibri"/>
                <a:sym typeface="Calibri"/>
              </a:rPr>
              <a:t>. </a:t>
            </a:r>
            <a:endParaRPr sz="1200" b="0" i="0" u="none" strike="noStrike" cap="none" dirty="0">
              <a:solidFill>
                <a:schemeClr val="dk1"/>
              </a:solidFill>
              <a:latin typeface="Calibri"/>
              <a:ea typeface="Calibri"/>
              <a:cs typeface="Calibri"/>
              <a:sym typeface="Calibri"/>
            </a:endParaRPr>
          </a:p>
        </p:txBody>
      </p:sp>
      <p:sp>
        <p:nvSpPr>
          <p:cNvPr id="533" name="Google Shape;53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Helvetica Neue" charset="0"/>
                <a:ea typeface="Helvetica Neue" charset="0"/>
                <a:cs typeface="Helvetica Neue" charset="0"/>
              </a:rPr>
              <a:t>An example</a:t>
            </a:r>
            <a:r>
              <a:rPr lang="en-US" sz="1200" baseline="0" dirty="0">
                <a:latin typeface="Helvetica Neue" charset="0"/>
                <a:ea typeface="Helvetica Neue" charset="0"/>
                <a:cs typeface="Helvetica Neue" charset="0"/>
              </a:rPr>
              <a:t> of a formula that creates a derived attribute would be as follows:</a:t>
            </a:r>
          </a:p>
          <a:p>
            <a:pPr marL="0" lvl="0" indent="0" algn="l" rtl="0">
              <a:lnSpc>
                <a:spcPct val="100000"/>
              </a:lnSpc>
              <a:spcBef>
                <a:spcPts val="0"/>
              </a:spcBef>
              <a:spcAft>
                <a:spcPts val="0"/>
              </a:spcAft>
              <a:buSzPts val="1400"/>
              <a:buNone/>
            </a:pPr>
            <a:r>
              <a:rPr lang="en" sz="1200" dirty="0">
                <a:solidFill>
                  <a:srgbClr val="5C9DF5"/>
                </a:solidFill>
                <a:latin typeface="Helvetica Neue" charset="0"/>
                <a:ea typeface="Helvetica Neue" charset="0"/>
                <a:cs typeface="Helvetica Neue" charset="0"/>
                <a:sym typeface="Helvetica Neue"/>
              </a:rPr>
              <a:t>if</a:t>
            </a:r>
            <a:r>
              <a:rPr lang="en" sz="1200" dirty="0">
                <a:solidFill>
                  <a:srgbClr val="333333"/>
                </a:solidFill>
                <a:latin typeface="Helvetica Neue" charset="0"/>
                <a:ea typeface="Helvetica Neue" charset="0"/>
                <a:cs typeface="Helvetica Neue" charset="0"/>
                <a:sym typeface="Helvetica Neue"/>
              </a:rPr>
              <a:t> (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&gt;=</a:t>
            </a:r>
            <a:r>
              <a:rPr lang="en" sz="1200" dirty="0">
                <a:solidFill>
                  <a:srgbClr val="333333"/>
                </a:solidFill>
                <a:latin typeface="Helvetica Neue" charset="0"/>
                <a:ea typeface="Helvetica Neue" charset="0"/>
                <a:cs typeface="Helvetica Neue" charset="0"/>
                <a:sym typeface="Helvetica Neue"/>
              </a:rPr>
              <a:t> 18 </a:t>
            </a:r>
            <a:r>
              <a:rPr lang="en" sz="1200" dirty="0">
                <a:solidFill>
                  <a:srgbClr val="5C9DF5"/>
                </a:solidFill>
                <a:latin typeface="Helvetica Neue" charset="0"/>
                <a:ea typeface="Helvetica Neue" charset="0"/>
                <a:cs typeface="Helvetica Neue" charset="0"/>
                <a:sym typeface="Helvetica Neue"/>
              </a:rPr>
              <a:t>and</a:t>
            </a:r>
            <a:r>
              <a:rPr lang="en" sz="1200" dirty="0">
                <a:solidFill>
                  <a:srgbClr val="333333"/>
                </a:solidFill>
                <a:latin typeface="Helvetica Neue" charset="0"/>
                <a:ea typeface="Helvetica Neue" charset="0"/>
                <a:cs typeface="Helvetica Neue" charset="0"/>
                <a:sym typeface="Helvetica Neue"/>
              </a:rPr>
              <a:t>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&lt;</a:t>
            </a:r>
            <a:r>
              <a:rPr lang="en" sz="1200" dirty="0">
                <a:solidFill>
                  <a:srgbClr val="333333"/>
                </a:solidFill>
                <a:latin typeface="Helvetica Neue" charset="0"/>
                <a:ea typeface="Helvetica Neue" charset="0"/>
                <a:cs typeface="Helvetica Neue" charset="0"/>
                <a:sym typeface="Helvetica Neue"/>
              </a:rPr>
              <a:t> 30 ) then '18-29' </a:t>
            </a:r>
            <a:br>
              <a:rPr lang="en" sz="1200" dirty="0">
                <a:solidFill>
                  <a:srgbClr val="333333"/>
                </a:solidFill>
                <a:latin typeface="Helvetica Neue" charset="0"/>
                <a:ea typeface="Helvetica Neue" charset="0"/>
                <a:cs typeface="Helvetica Neue" charset="0"/>
                <a:sym typeface="Helvetica Neue"/>
              </a:rPr>
            </a:br>
            <a:r>
              <a:rPr lang="en" sz="1200" dirty="0">
                <a:solidFill>
                  <a:srgbClr val="333333"/>
                </a:solidFill>
                <a:latin typeface="Helvetica Neue" charset="0"/>
                <a:ea typeface="Helvetica Neue" charset="0"/>
                <a:cs typeface="Helvetica Neue" charset="0"/>
                <a:sym typeface="Helvetica Neue"/>
              </a:rPr>
              <a:t>else </a:t>
            </a:r>
            <a:r>
              <a:rPr lang="en" sz="1200" dirty="0">
                <a:solidFill>
                  <a:srgbClr val="5C9DF5"/>
                </a:solidFill>
                <a:latin typeface="Helvetica Neue" charset="0"/>
                <a:ea typeface="Helvetica Neue" charset="0"/>
                <a:cs typeface="Helvetica Neue" charset="0"/>
                <a:sym typeface="Helvetica Neue"/>
              </a:rPr>
              <a:t>if</a:t>
            </a:r>
            <a:r>
              <a:rPr lang="en" sz="1200" dirty="0">
                <a:solidFill>
                  <a:srgbClr val="333333"/>
                </a:solidFill>
                <a:latin typeface="Helvetica Neue" charset="0"/>
                <a:ea typeface="Helvetica Neue" charset="0"/>
                <a:cs typeface="Helvetica Neue" charset="0"/>
                <a:sym typeface="Helvetica Neue"/>
              </a:rPr>
              <a:t> (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&gt;=</a:t>
            </a:r>
            <a:r>
              <a:rPr lang="en" sz="1200" dirty="0">
                <a:solidFill>
                  <a:srgbClr val="333333"/>
                </a:solidFill>
                <a:latin typeface="Helvetica Neue" charset="0"/>
                <a:ea typeface="Helvetica Neue" charset="0"/>
                <a:cs typeface="Helvetica Neue" charset="0"/>
                <a:sym typeface="Helvetica Neue"/>
              </a:rPr>
              <a:t> 30 </a:t>
            </a:r>
            <a:r>
              <a:rPr lang="en" sz="1200" dirty="0">
                <a:solidFill>
                  <a:srgbClr val="5C9DF5"/>
                </a:solidFill>
                <a:latin typeface="Helvetica Neue" charset="0"/>
                <a:ea typeface="Helvetica Neue" charset="0"/>
                <a:cs typeface="Helvetica Neue" charset="0"/>
                <a:sym typeface="Helvetica Neue"/>
              </a:rPr>
              <a:t>and</a:t>
            </a:r>
            <a:r>
              <a:rPr lang="en" sz="1200" dirty="0">
                <a:solidFill>
                  <a:srgbClr val="333333"/>
                </a:solidFill>
                <a:latin typeface="Helvetica Neue" charset="0"/>
                <a:ea typeface="Helvetica Neue" charset="0"/>
                <a:cs typeface="Helvetica Neue" charset="0"/>
                <a:sym typeface="Helvetica Neue"/>
              </a:rPr>
              <a:t>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&lt;</a:t>
            </a:r>
            <a:r>
              <a:rPr lang="en" sz="1200" dirty="0">
                <a:solidFill>
                  <a:srgbClr val="333333"/>
                </a:solidFill>
                <a:latin typeface="Helvetica Neue" charset="0"/>
                <a:ea typeface="Helvetica Neue" charset="0"/>
                <a:cs typeface="Helvetica Neue" charset="0"/>
                <a:sym typeface="Helvetica Neue"/>
              </a:rPr>
              <a:t> 50 ) then '30-49' </a:t>
            </a:r>
            <a:br>
              <a:rPr lang="en" sz="1200" dirty="0">
                <a:solidFill>
                  <a:srgbClr val="333333"/>
                </a:solidFill>
                <a:latin typeface="Helvetica Neue" charset="0"/>
                <a:ea typeface="Helvetica Neue" charset="0"/>
                <a:cs typeface="Helvetica Neue" charset="0"/>
                <a:sym typeface="Helvetica Neue"/>
              </a:rPr>
            </a:br>
            <a:r>
              <a:rPr lang="en" sz="1200" dirty="0">
                <a:solidFill>
                  <a:srgbClr val="333333"/>
                </a:solidFill>
                <a:latin typeface="Helvetica Neue" charset="0"/>
                <a:ea typeface="Helvetica Neue" charset="0"/>
                <a:cs typeface="Helvetica Neue" charset="0"/>
                <a:sym typeface="Helvetica Neue"/>
              </a:rPr>
              <a:t>else </a:t>
            </a:r>
            <a:r>
              <a:rPr lang="en" sz="1200" dirty="0">
                <a:solidFill>
                  <a:srgbClr val="5C9DF5"/>
                </a:solidFill>
                <a:latin typeface="Helvetica Neue" charset="0"/>
                <a:ea typeface="Helvetica Neue" charset="0"/>
                <a:cs typeface="Helvetica Neue" charset="0"/>
                <a:sym typeface="Helvetica Neue"/>
              </a:rPr>
              <a:t>if</a:t>
            </a:r>
            <a:r>
              <a:rPr lang="en" sz="1200" dirty="0">
                <a:solidFill>
                  <a:srgbClr val="333333"/>
                </a:solidFill>
                <a:latin typeface="Helvetica Neue" charset="0"/>
                <a:ea typeface="Helvetica Neue" charset="0"/>
                <a:cs typeface="Helvetica Neue" charset="0"/>
                <a:sym typeface="Helvetica Neue"/>
              </a:rPr>
              <a:t> (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&gt;=</a:t>
            </a:r>
            <a:r>
              <a:rPr lang="en" sz="1200" dirty="0">
                <a:solidFill>
                  <a:srgbClr val="333333"/>
                </a:solidFill>
                <a:latin typeface="Helvetica Neue" charset="0"/>
                <a:ea typeface="Helvetica Neue" charset="0"/>
                <a:cs typeface="Helvetica Neue" charset="0"/>
                <a:sym typeface="Helvetica Neue"/>
              </a:rPr>
              <a:t> 50 </a:t>
            </a:r>
            <a:r>
              <a:rPr lang="en" sz="1200" dirty="0">
                <a:solidFill>
                  <a:srgbClr val="5C9DF5"/>
                </a:solidFill>
                <a:latin typeface="Helvetica Neue" charset="0"/>
                <a:ea typeface="Helvetica Neue" charset="0"/>
                <a:cs typeface="Helvetica Neue" charset="0"/>
                <a:sym typeface="Helvetica Neue"/>
              </a:rPr>
              <a:t>and</a:t>
            </a:r>
            <a:r>
              <a:rPr lang="en" sz="1200" dirty="0">
                <a:solidFill>
                  <a:srgbClr val="333333"/>
                </a:solidFill>
                <a:latin typeface="Helvetica Neue" charset="0"/>
                <a:ea typeface="Helvetica Neue" charset="0"/>
                <a:cs typeface="Helvetica Neue" charset="0"/>
                <a:sym typeface="Helvetica Neue"/>
              </a:rPr>
              <a:t>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&lt;</a:t>
            </a:r>
            <a:r>
              <a:rPr lang="en" sz="1200" dirty="0">
                <a:solidFill>
                  <a:srgbClr val="333333"/>
                </a:solidFill>
                <a:latin typeface="Helvetica Neue" charset="0"/>
                <a:ea typeface="Helvetica Neue" charset="0"/>
                <a:cs typeface="Helvetica Neue" charset="0"/>
                <a:sym typeface="Helvetica Neue"/>
              </a:rPr>
              <a:t> 65 ) then '50-64' </a:t>
            </a:r>
            <a:endParaRPr lang="en-US" sz="1200" dirty="0">
              <a:solidFill>
                <a:srgbClr val="333333"/>
              </a:solidFill>
              <a:latin typeface="Helvetica Neue" charset="0"/>
              <a:ea typeface="Helvetica Neue" charset="0"/>
              <a:cs typeface="Helvetica Neue"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200" dirty="0">
                <a:solidFill>
                  <a:srgbClr val="333333"/>
                </a:solidFill>
                <a:latin typeface="Helvetica Neue" charset="0"/>
                <a:ea typeface="Helvetica Neue" charset="0"/>
                <a:cs typeface="Helvetica Neue" charset="0"/>
                <a:sym typeface="Helvetica Neue"/>
              </a:rPr>
              <a:t>else </a:t>
            </a:r>
            <a:r>
              <a:rPr lang="en" sz="1200" dirty="0">
                <a:solidFill>
                  <a:srgbClr val="5C9DF5"/>
                </a:solidFill>
                <a:latin typeface="Helvetica Neue" charset="0"/>
                <a:ea typeface="Helvetica Neue" charset="0"/>
                <a:cs typeface="Helvetica Neue" charset="0"/>
                <a:sym typeface="Helvetica Neue"/>
              </a:rPr>
              <a:t>if</a:t>
            </a:r>
            <a:r>
              <a:rPr lang="en" sz="1200" dirty="0">
                <a:solidFill>
                  <a:srgbClr val="333333"/>
                </a:solidFill>
                <a:latin typeface="Helvetica Neue" charset="0"/>
                <a:ea typeface="Helvetica Neue" charset="0"/>
                <a:cs typeface="Helvetica Neue" charset="0"/>
                <a:sym typeface="Helvetica Neue"/>
              </a:rPr>
              <a:t> ( </a:t>
            </a:r>
            <a:r>
              <a:rPr lang="en" sz="1200" dirty="0" err="1">
                <a:solidFill>
                  <a:srgbClr val="B37EF5"/>
                </a:solidFill>
                <a:latin typeface="Helvetica Neue" charset="0"/>
                <a:ea typeface="Helvetica Neue" charset="0"/>
                <a:cs typeface="Helvetica Neue" charset="0"/>
                <a:sym typeface="Helvetica Neue"/>
              </a:rPr>
              <a:t>customer_age</a:t>
            </a:r>
            <a:r>
              <a:rPr lang="en" sz="1200" dirty="0">
                <a:solidFill>
                  <a:srgbClr val="333333"/>
                </a:solidFill>
                <a:latin typeface="Helvetica Neue" charset="0"/>
                <a:ea typeface="Helvetica Neue" charset="0"/>
                <a:cs typeface="Helvetica Neue" charset="0"/>
                <a:sym typeface="Helvetica Neue"/>
              </a:rPr>
              <a:t> </a:t>
            </a:r>
            <a:r>
              <a:rPr lang="en" sz="1200" dirty="0">
                <a:solidFill>
                  <a:srgbClr val="5C9DF5"/>
                </a:solidFill>
                <a:latin typeface="Helvetica Neue" charset="0"/>
                <a:ea typeface="Helvetica Neue" charset="0"/>
                <a:cs typeface="Helvetica Neue" charset="0"/>
                <a:sym typeface="Helvetica Neue"/>
              </a:rPr>
              <a:t>&lt;</a:t>
            </a:r>
            <a:r>
              <a:rPr lang="en" sz="1200" dirty="0">
                <a:solidFill>
                  <a:srgbClr val="333333"/>
                </a:solidFill>
                <a:latin typeface="Helvetica Neue" charset="0"/>
                <a:ea typeface="Helvetica Neue" charset="0"/>
                <a:cs typeface="Helvetica Neue" charset="0"/>
                <a:sym typeface="Helvetica Neue"/>
              </a:rPr>
              <a:t> </a:t>
            </a:r>
            <a:r>
              <a:rPr lang="en-US" sz="1200" dirty="0">
                <a:solidFill>
                  <a:srgbClr val="333333"/>
                </a:solidFill>
                <a:latin typeface="Helvetica Neue" charset="0"/>
                <a:ea typeface="Helvetica Neue" charset="0"/>
                <a:cs typeface="Helvetica Neue" charset="0"/>
                <a:sym typeface="Helvetica Neue"/>
              </a:rPr>
              <a:t>18</a:t>
            </a:r>
            <a:r>
              <a:rPr lang="en" sz="1200" dirty="0">
                <a:solidFill>
                  <a:srgbClr val="333333"/>
                </a:solidFill>
                <a:latin typeface="Helvetica Neue" charset="0"/>
                <a:ea typeface="Helvetica Neue" charset="0"/>
                <a:cs typeface="Helvetica Neue" charset="0"/>
                <a:sym typeface="Helvetica Neue"/>
              </a:rPr>
              <a:t> ) then ’</a:t>
            </a:r>
            <a:r>
              <a:rPr lang="en-US" sz="1200" dirty="0">
                <a:solidFill>
                  <a:srgbClr val="333333"/>
                </a:solidFill>
                <a:latin typeface="Helvetica Neue" charset="0"/>
                <a:ea typeface="Helvetica Neue" charset="0"/>
                <a:cs typeface="Helvetica Neue" charset="0"/>
                <a:sym typeface="Helvetica Neue"/>
              </a:rPr>
              <a:t>Under 18</a:t>
            </a:r>
            <a:r>
              <a:rPr lang="en" sz="1200" dirty="0">
                <a:solidFill>
                  <a:srgbClr val="333333"/>
                </a:solidFill>
                <a:latin typeface="Helvetica Neue" charset="0"/>
                <a:ea typeface="Helvetica Neue" charset="0"/>
                <a:cs typeface="Helvetica Neue" charset="0"/>
                <a:sym typeface="Helvetica Neue"/>
              </a:rPr>
              <a:t>' </a:t>
            </a:r>
            <a:br>
              <a:rPr lang="en" sz="1200" dirty="0">
                <a:solidFill>
                  <a:srgbClr val="333333"/>
                </a:solidFill>
                <a:latin typeface="Helvetica Neue" charset="0"/>
                <a:ea typeface="Helvetica Neue" charset="0"/>
                <a:cs typeface="Helvetica Neue" charset="0"/>
                <a:sym typeface="Helvetica Neue"/>
              </a:rPr>
            </a:br>
            <a:r>
              <a:rPr lang="en" sz="1200" dirty="0">
                <a:solidFill>
                  <a:srgbClr val="333333"/>
                </a:solidFill>
                <a:latin typeface="Helvetica Neue" charset="0"/>
                <a:ea typeface="Helvetica Neue" charset="0"/>
                <a:cs typeface="Helvetica Neue" charset="0"/>
                <a:sym typeface="Helvetica Neue"/>
              </a:rPr>
              <a:t>else '65+' </a:t>
            </a:r>
            <a:endParaRPr lang="en-US" sz="1200" dirty="0">
              <a:solidFill>
                <a:srgbClr val="333333"/>
              </a:solidFill>
              <a:latin typeface="Helvetica Neue" charset="0"/>
              <a:ea typeface="Helvetica Neue" charset="0"/>
              <a:cs typeface="Helvetica Neue"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solidFill>
                <a:srgbClr val="333333"/>
              </a:solidFill>
              <a:latin typeface="Helvetica Neue" charset="0"/>
              <a:ea typeface="Helvetica Neue" charset="0"/>
              <a:cs typeface="Helvetica Neue"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33333"/>
                </a:solidFill>
                <a:latin typeface="Helvetica Neue" charset="0"/>
                <a:ea typeface="Helvetica Neue" charset="0"/>
                <a:cs typeface="Helvetica Neue" charset="0"/>
                <a:sym typeface="Helvetica Neue"/>
              </a:rPr>
              <a:t>An example of formula in which aggregating operator must be defined: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chemeClr val="dk1"/>
                </a:solidFill>
                <a:latin typeface="Helvetica Neue" charset="0"/>
                <a:ea typeface="Helvetica Neue" charset="0"/>
                <a:cs typeface="Helvetica Neue" charset="0"/>
                <a:sym typeface="Arial"/>
              </a:rPr>
              <a:t>To</a:t>
            </a:r>
            <a:r>
              <a:rPr lang="en-US" sz="1200" b="0" baseline="0" dirty="0">
                <a:solidFill>
                  <a:schemeClr val="dk1"/>
                </a:solidFill>
                <a:latin typeface="Helvetica Neue" charset="0"/>
                <a:ea typeface="Helvetica Neue" charset="0"/>
                <a:cs typeface="Helvetica Neue" charset="0"/>
                <a:sym typeface="Arial"/>
              </a:rPr>
              <a:t> c</a:t>
            </a:r>
            <a:r>
              <a:rPr lang="en-US" sz="1200" dirty="0">
                <a:solidFill>
                  <a:schemeClr val="dk1"/>
                </a:solidFill>
                <a:latin typeface="Helvetica Neue" charset="0"/>
                <a:ea typeface="Helvetica Neue" charset="0"/>
                <a:cs typeface="Helvetica Neue" charset="0"/>
              </a:rPr>
              <a:t>alculate % gross margin us</a:t>
            </a:r>
            <a:r>
              <a:rPr lang="en-US" sz="1200" baseline="0" dirty="0">
                <a:solidFill>
                  <a:schemeClr val="dk1"/>
                </a:solidFill>
                <a:latin typeface="Helvetica Neue" charset="0"/>
                <a:ea typeface="Helvetica Neue" charset="0"/>
                <a:cs typeface="Helvetica Neue" charset="0"/>
              </a:rPr>
              <a:t>e formula </a:t>
            </a:r>
            <a:r>
              <a:rPr lang="en" sz="1200" dirty="0">
                <a:solidFill>
                  <a:srgbClr val="5C9DF5"/>
                </a:solidFill>
                <a:latin typeface="Helvetica Neue" charset="0"/>
                <a:ea typeface="Helvetica Neue" charset="0"/>
                <a:cs typeface="Helvetica Neue" charset="0"/>
                <a:sym typeface="Helvetica Neue"/>
              </a:rPr>
              <a:t>sum ( </a:t>
            </a:r>
            <a:r>
              <a:rPr lang="en" sz="1200" dirty="0">
                <a:solidFill>
                  <a:srgbClr val="B37EF5"/>
                </a:solidFill>
                <a:latin typeface="Helvetica Neue" charset="0"/>
                <a:ea typeface="Helvetica Neue" charset="0"/>
                <a:cs typeface="Helvetica Neue" charset="0"/>
                <a:sym typeface="Helvetica Neue"/>
              </a:rPr>
              <a:t>profit</a:t>
            </a:r>
            <a:r>
              <a:rPr lang="en" sz="1200" dirty="0">
                <a:solidFill>
                  <a:srgbClr val="5C9DF5"/>
                </a:solidFill>
                <a:latin typeface="Helvetica Neue" charset="0"/>
                <a:ea typeface="Helvetica Neue" charset="0"/>
                <a:cs typeface="Helvetica Neue" charset="0"/>
                <a:sym typeface="Helvetica Neue"/>
              </a:rPr>
              <a:t> ) / sum ( </a:t>
            </a:r>
            <a:r>
              <a:rPr lang="en" sz="1200" dirty="0">
                <a:solidFill>
                  <a:srgbClr val="B37EF5"/>
                </a:solidFill>
                <a:latin typeface="Helvetica Neue" charset="0"/>
                <a:ea typeface="Helvetica Neue" charset="0"/>
                <a:cs typeface="Helvetica Neue" charset="0"/>
                <a:sym typeface="Helvetica Neue"/>
              </a:rPr>
              <a:t>sales</a:t>
            </a:r>
            <a:r>
              <a:rPr lang="en" sz="1200" dirty="0">
                <a:solidFill>
                  <a:srgbClr val="5C9DF5"/>
                </a:solidFill>
                <a:latin typeface="Helvetica Neue" charset="0"/>
                <a:ea typeface="Helvetica Neue" charset="0"/>
                <a:cs typeface="Helvetica Neue" charset="0"/>
                <a:sym typeface="Helvetica Neue"/>
              </a:rPr>
              <a:t> ) * </a:t>
            </a:r>
            <a:r>
              <a:rPr lang="en" sz="1200" dirty="0">
                <a:solidFill>
                  <a:srgbClr val="000000"/>
                </a:solidFill>
                <a:latin typeface="Helvetica Neue" charset="0"/>
                <a:ea typeface="Helvetica Neue" charset="0"/>
                <a:cs typeface="Helvetica Neue" charset="0"/>
                <a:sym typeface="Helvetica Neue"/>
              </a:rPr>
              <a:t>100</a:t>
            </a:r>
            <a:r>
              <a:rPr lang="en" sz="1200" dirty="0">
                <a:solidFill>
                  <a:srgbClr val="333333"/>
                </a:solidFill>
                <a:latin typeface="Helvetica Neue" charset="0"/>
                <a:ea typeface="Helvetica Neue" charset="0"/>
                <a:cs typeface="Helvetica Neue" charset="0"/>
                <a:sym typeface="Helvetica Neue"/>
              </a:rPr>
              <a:t> </a:t>
            </a:r>
            <a:endParaRPr lang="en-US" sz="1200" b="1" dirty="0">
              <a:solidFill>
                <a:srgbClr val="333333"/>
              </a:solidFill>
              <a:latin typeface="Helvetica Neue" charset="0"/>
              <a:ea typeface="Helvetica Neue" charset="0"/>
              <a:cs typeface="Helvetica Neue"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Helvetica Neue" charset="0"/>
                <a:ea typeface="Helvetica Neue" charset="0"/>
                <a:cs typeface="Helvetica Neue" charset="0"/>
              </a:rPr>
              <a:t>If you don’t use sum() in front of each value in the formula, the division operation happens for each row and then gets aggregated. Usually you want to sum up the rows first and then do the division. This formula forces that order of operations. </a:t>
            </a:r>
            <a:endParaRPr sz="1200" b="1" dirty="0">
              <a:latin typeface="Helvetica Neue" charset="0"/>
              <a:ea typeface="Helvetica Neue" charset="0"/>
              <a:cs typeface="Helvetica Neue"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c148845d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By default, ThoughtSpot’s fiscal calendar begins on January 1st. If your company’s calendar starts on a different date, you can use a custom calendar to ensure date searches in ThoughtSpot reflect your fiscal calendar. Common</a:t>
            </a:r>
            <a:r>
              <a:rPr lang="en-US" sz="1200" b="0" i="0" u="none" strike="noStrike" cap="none" baseline="0" dirty="0">
                <a:solidFill>
                  <a:srgbClr val="000000"/>
                </a:solidFill>
                <a:effectLst/>
                <a:latin typeface="Helvetica Neue" charset="0"/>
                <a:ea typeface="Helvetica Neue" charset="0"/>
                <a:cs typeface="Helvetica Neue" charset="0"/>
                <a:sym typeface="Arial"/>
              </a:rPr>
              <a:t> use cases of custom calendars include retail calendars, such as 4-4-5 or 4-5-4; pharmaceutical companies that want the week to run Friday through Thursday; and, fiscal calendars starting on different calendar days in each year.</a:t>
            </a:r>
            <a:endParaRPr sz="1200" dirty="0">
              <a:latin typeface="Helvetica Neue" charset="0"/>
              <a:ea typeface="Helvetica Neue" charset="0"/>
              <a:cs typeface="Helvetica Neue" charset="0"/>
            </a:endParaRPr>
          </a:p>
        </p:txBody>
      </p:sp>
      <p:sp>
        <p:nvSpPr>
          <p:cNvPr id="899" name="Google Shape;899;g5c148845d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5d228da34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5d228da346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When you create a custom calendar, you designate the month, day and year on which your company’s fiscal year begins and ends. When using your custom calendar, searches like this quarter or q3, conform to the fiscal quarter defined by the calendar. Existing worksheets, tables, views and pinboards also reflect that calendar. When you add a custom calendar, be sure to alert your users of the change and how it affects both current and saved searches.</a:t>
            </a:r>
          </a:p>
          <a:p>
            <a:pPr marL="139700" indent="0">
              <a:buFontTx/>
              <a:buNone/>
            </a:pPr>
            <a:br>
              <a:rPr lang="en-US" sz="1200" b="0" dirty="0">
                <a:latin typeface="Helvetica Neue" charset="0"/>
                <a:ea typeface="Helvetica Neue" charset="0"/>
                <a:cs typeface="Helvetica Neue" charset="0"/>
              </a:rPr>
            </a:br>
            <a:endParaRPr sz="1200" b="0" dirty="0">
              <a:latin typeface="Helvetica Neue" charset="0"/>
              <a:ea typeface="Helvetica Neue" charset="0"/>
              <a:cs typeface="Helvetica Neue"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d228da346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d228da346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200" dirty="0">
                <a:solidFill>
                  <a:schemeClr val="dk1"/>
                </a:solidFill>
                <a:latin typeface="Helvetica Neue" charset="0"/>
                <a:ea typeface="Helvetica Neue" charset="0"/>
                <a:cs typeface="Helvetica Neue" charset="0"/>
              </a:rPr>
              <a:t>First, custom</a:t>
            </a:r>
            <a:r>
              <a:rPr lang="en-US" sz="1200" baseline="0" dirty="0">
                <a:solidFill>
                  <a:schemeClr val="dk1"/>
                </a:solidFill>
                <a:latin typeface="Helvetica Neue" charset="0"/>
                <a:ea typeface="Helvetica Neue" charset="0"/>
                <a:cs typeface="Helvetica Neue" charset="0"/>
              </a:rPr>
              <a:t> calendars must be turned on using an advanced </a:t>
            </a:r>
            <a:r>
              <a:rPr lang="en-US" sz="1200" baseline="0" dirty="0" err="1">
                <a:solidFill>
                  <a:schemeClr val="dk1"/>
                </a:solidFill>
                <a:latin typeface="Helvetica Neue" charset="0"/>
                <a:ea typeface="Helvetica Neue" charset="0"/>
                <a:cs typeface="Helvetica Neue" charset="0"/>
              </a:rPr>
              <a:t>tscli</a:t>
            </a:r>
            <a:r>
              <a:rPr lang="en-US" sz="1200" baseline="0" dirty="0">
                <a:solidFill>
                  <a:schemeClr val="dk1"/>
                </a:solidFill>
                <a:latin typeface="Helvetica Neue" charset="0"/>
                <a:ea typeface="Helvetica Neue" charset="0"/>
                <a:cs typeface="Helvetica Neue" charset="0"/>
              </a:rPr>
              <a:t> command. Work with ThoughtSpot Support to enable this feature. </a:t>
            </a:r>
            <a:r>
              <a:rPr lang="en-US" sz="1200" b="0" i="0" u="none" strike="noStrike" cap="none" dirty="0">
                <a:solidFill>
                  <a:srgbClr val="000000"/>
                </a:solidFill>
                <a:effectLst/>
                <a:latin typeface="Helvetica Neue" charset="0"/>
                <a:ea typeface="Helvetica Neue" charset="0"/>
                <a:cs typeface="Helvetica Neue" charset="0"/>
                <a:sym typeface="Arial"/>
              </a:rPr>
              <a:t>Using a calendar template as your starting point ensures that you use a format that is compatible with ThoughtSpot.</a:t>
            </a:r>
          </a:p>
          <a:p>
            <a:pPr marL="0" lvl="0" indent="0" algn="l" rtl="0">
              <a:spcBef>
                <a:spcPts val="0"/>
              </a:spcBef>
              <a:spcAft>
                <a:spcPts val="0"/>
              </a:spcAft>
              <a:buClr>
                <a:schemeClr val="dk1"/>
              </a:buClr>
              <a:buSzPts val="1400"/>
              <a:buFont typeface="Arial"/>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Helvetica Neue" charset="0"/>
                <a:ea typeface="Helvetica Neue" charset="0"/>
                <a:cs typeface="Helvetica Neue" charset="0"/>
              </a:rPr>
              <a:t>The</a:t>
            </a:r>
            <a:r>
              <a:rPr lang="en-US" sz="1200" baseline="0" dirty="0">
                <a:solidFill>
                  <a:schemeClr val="dk1"/>
                </a:solidFill>
                <a:latin typeface="Helvetica Neue" charset="0"/>
                <a:ea typeface="Helvetica Neue" charset="0"/>
                <a:cs typeface="Helvetica Neue" charset="0"/>
              </a:rPr>
              <a:t> maximum scope of date dimension is 90 years.</a:t>
            </a:r>
            <a:endParaRPr lang="en-US" sz="1200" dirty="0">
              <a:solidFill>
                <a:schemeClr val="dk1"/>
              </a:solidFill>
              <a:latin typeface="Helvetica Neue" charset="0"/>
              <a:ea typeface="Helvetica Neue" charset="0"/>
              <a:cs typeface="Helvetica Neue" charset="0"/>
            </a:endParaRPr>
          </a:p>
          <a:p>
            <a:pPr marL="0" lvl="0" indent="0" algn="l" rtl="0">
              <a:spcBef>
                <a:spcPts val="0"/>
              </a:spcBef>
              <a:spcAft>
                <a:spcPts val="0"/>
              </a:spcAft>
              <a:buNone/>
            </a:pPr>
            <a:endParaRPr lang="en-US" sz="1200" dirty="0">
              <a:latin typeface="Helvetica Neue" charset="0"/>
              <a:ea typeface="Helvetica Neue" charset="0"/>
              <a:cs typeface="Helvetica Neue" charset="0"/>
            </a:endParaRPr>
          </a:p>
          <a:p>
            <a:pPr marL="0" lvl="0" indent="0" algn="l" rtl="0">
              <a:spcBef>
                <a:spcPts val="0"/>
              </a:spcBef>
              <a:spcAft>
                <a:spcPts val="0"/>
              </a:spcAft>
              <a:buClr>
                <a:schemeClr val="dk1"/>
              </a:buClr>
              <a:buSzPts val="1400"/>
              <a:buFont typeface="Arial"/>
              <a:buNone/>
            </a:pPr>
            <a:endParaRPr lang="en-US" dirty="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5d228da346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5d228da346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200" dirty="0">
                <a:solidFill>
                  <a:schemeClr val="dk1"/>
                </a:solidFill>
                <a:latin typeface="Helvetica Neue" charset="0"/>
                <a:ea typeface="Helvetica Neue" charset="0"/>
                <a:cs typeface="Helvetica Neue" charset="0"/>
              </a:rPr>
              <a:t>On the worksheet or table, there is an additional column Calendar Type, and for each column you can select the calendar type. you can also set it up on cluster level. </a:t>
            </a:r>
            <a:endParaRPr sz="1200" dirty="0">
              <a:latin typeface="Helvetica Neue" charset="0"/>
              <a:ea typeface="Helvetica Neue" charset="0"/>
              <a:cs typeface="Helvetica Neue"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948" name="Google Shape;94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3" name="Google Shape;95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dirty="0">
              <a:latin typeface="Helvetica Neue" charset="0"/>
              <a:ea typeface="Helvetica Neue" charset="0"/>
              <a:cs typeface="Helvetica Neue"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The Data tab lists all of the tables and data sources available to you. The most commonly used data sources for searching are worksheets.</a:t>
            </a:r>
          </a:p>
          <a:p>
            <a:pPr marL="0" marR="0" lvl="0" indent="0" algn="l" rtl="0">
              <a:lnSpc>
                <a:spcPct val="100000"/>
              </a:lnSpc>
              <a:spcBef>
                <a:spcPts val="0"/>
              </a:spcBef>
              <a:spcAft>
                <a:spcPts val="0"/>
              </a:spcAft>
              <a:buSzPts val="140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marR="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You may filter data</a:t>
            </a:r>
            <a:r>
              <a:rPr lang="en-US" sz="1200" b="0" i="0" u="none" strike="noStrike" cap="none" baseline="0" dirty="0">
                <a:solidFill>
                  <a:srgbClr val="000000"/>
                </a:solidFill>
                <a:effectLst/>
                <a:latin typeface="Helvetica Neue" charset="0"/>
                <a:ea typeface="Helvetica Neue" charset="0"/>
                <a:cs typeface="Helvetica Neue" charset="0"/>
                <a:sym typeface="Arial"/>
              </a:rPr>
              <a:t> sources by All or Yours, or by type of data source. </a:t>
            </a:r>
            <a:r>
              <a:rPr lang="en-US" sz="1200" dirty="0">
                <a:latin typeface="Helvetica Neue" charset="0"/>
                <a:ea typeface="Helvetica Neue" charset="0"/>
                <a:cs typeface="Helvetica Neue" charset="0"/>
                <a:sym typeface="Helvetica Neue Light"/>
              </a:rPr>
              <a:t>You can apply stickers to data sources for easy retrieval,</a:t>
            </a:r>
            <a:r>
              <a:rPr lang="en-US" sz="1200" baseline="0" dirty="0">
                <a:latin typeface="Helvetica Neue" charset="0"/>
                <a:ea typeface="Helvetica Neue" charset="0"/>
                <a:cs typeface="Helvetica Neue" charset="0"/>
                <a:sym typeface="Helvetica Neue Light"/>
              </a:rPr>
              <a:t> and filter by sticker.</a:t>
            </a:r>
            <a:endParaRPr sz="1200" u="none" strike="noStrike" cap="none" dirty="0">
              <a:solidFill>
                <a:schemeClr val="dk1"/>
              </a:solidFill>
              <a:latin typeface="Helvetica Neue" charset="0"/>
              <a:ea typeface="Helvetica Neue" charset="0"/>
              <a:cs typeface="Helvetica Neue" charset="0"/>
              <a:sym typeface="Calibri"/>
            </a:endParaRPr>
          </a:p>
        </p:txBody>
      </p:sp>
      <p:sp>
        <p:nvSpPr>
          <p:cNvPr id="433" name="Google Shape;43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u="none" strike="noStrike" cap="none">
                <a:solidFill>
                  <a:schemeClr val="dk1"/>
                </a:solidFill>
                <a:sym typeface="Calibri"/>
              </a:rPr>
              <a:t>5</a:t>
            </a:fld>
            <a:endParaRPr sz="1200" u="none" strike="noStrike" cap="none" dirty="0">
              <a:solidFill>
                <a:schemeClr val="dk1"/>
              </a:solidFill>
              <a:sym typeface="Calibri"/>
            </a:endParaRPr>
          </a:p>
        </p:txBody>
      </p:sp>
    </p:spTree>
    <p:extLst>
      <p:ext uri="{BB962C8B-B14F-4D97-AF65-F5344CB8AC3E}">
        <p14:creationId xmlns:p14="http://schemas.microsoft.com/office/powerpoint/2010/main" val="631485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Helvetica Neue" charset="0"/>
                <a:ea typeface="Helvetica Neue" charset="0"/>
                <a:cs typeface="Helvetica Neue" charset="0"/>
              </a:rPr>
              <a:t>When all dependencies have been deleted, only then can you delete the original object.</a:t>
            </a:r>
            <a:endParaRPr sz="1200" dirty="0">
              <a:latin typeface="Helvetica Neue" charset="0"/>
              <a:ea typeface="Helvetica Neue" charset="0"/>
              <a:cs typeface="Helvetica Neue"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If you want to search on top of another search, try saving your search as a view. Then, you can use the saved view as a data source for a new search.  Prior to ThoughtSpot version 5.0, Views were known as Aggregated Worksheets. When you upgrade to version 5.0 or later versions, any pre-existing Aggregated Worksheets will be converted to Views for you automatically. The functionality remains the same, but the name has changed.</a:t>
            </a:r>
          </a:p>
          <a:p>
            <a:pPr marL="0" lvl="0" indent="0" algn="l" rtl="0">
              <a:lnSpc>
                <a:spcPct val="100000"/>
              </a:lnSpc>
              <a:spcBef>
                <a:spcPts val="0"/>
              </a:spcBef>
              <a:spcAft>
                <a:spcPts val="0"/>
              </a:spcAft>
              <a:buSzPts val="1400"/>
              <a:buFontTx/>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lvl="0" indent="0" algn="l" rtl="0">
              <a:lnSpc>
                <a:spcPct val="100000"/>
              </a:lnSpc>
              <a:spcBef>
                <a:spcPts val="0"/>
              </a:spcBef>
              <a:spcAft>
                <a:spcPts val="0"/>
              </a:spcAft>
              <a:buSzPts val="1400"/>
              <a:buNone/>
            </a:pPr>
            <a:endParaRPr dirty="0"/>
          </a:p>
        </p:txBody>
      </p:sp>
      <p:sp>
        <p:nvSpPr>
          <p:cNvPr id="984" name="Google Shape;98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Helvetica Neue" charset="0"/>
                <a:ea typeface="Helvetica Neue" charset="0"/>
                <a:cs typeface="Helvetica Neue" charset="0"/>
              </a:rPr>
              <a:t>You can save an Answer as a View by</a:t>
            </a:r>
            <a:r>
              <a:rPr lang="en-US" sz="1200" baseline="0" dirty="0">
                <a:latin typeface="Helvetica Neue" charset="0"/>
                <a:ea typeface="Helvetica Neue" charset="0"/>
                <a:cs typeface="Helvetica Neue" charset="0"/>
              </a:rPr>
              <a:t> selecting Create View from the ellipses icon of an Answer. </a:t>
            </a:r>
            <a:endParaRPr sz="1200" dirty="0">
              <a:latin typeface="Helvetica Neue" charset="0"/>
              <a:ea typeface="Helvetica Neue" charset="0"/>
              <a:cs typeface="Helvetica Neue"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Helvetica Neue" charset="0"/>
                <a:ea typeface="Helvetica Neue" charset="0"/>
                <a:cs typeface="Helvetica Neue" charset="0"/>
              </a:rPr>
              <a:t>You may want to materialize the View,</a:t>
            </a:r>
            <a:r>
              <a:rPr lang="en-US" sz="1200" baseline="0" dirty="0">
                <a:latin typeface="Helvetica Neue" charset="0"/>
                <a:ea typeface="Helvetica Neue" charset="0"/>
                <a:cs typeface="Helvetica Neue" charset="0"/>
              </a:rPr>
              <a:t> to improve its performance when searching. </a:t>
            </a:r>
            <a:r>
              <a:rPr lang="en-US" sz="1200" b="0" i="0" u="none" strike="noStrike" cap="none" dirty="0">
                <a:solidFill>
                  <a:srgbClr val="000000"/>
                </a:solidFill>
                <a:effectLst/>
                <a:latin typeface="Helvetica Neue" charset="0"/>
                <a:ea typeface="Helvetica Neue" charset="0"/>
                <a:cs typeface="Helvetica Neue" charset="0"/>
                <a:sym typeface="Arial"/>
              </a:rPr>
              <a:t>Views can become slow as your data volume and the number of views stacked on top of one another grow. This happens because when doing a search, each view is computed on the fly. To improve the performance of a view, you can materialize it. Materializing pre-computes the view and stores it in memory, just like a table.</a:t>
            </a:r>
          </a:p>
          <a:p>
            <a:pPr marL="0" lvl="0" indent="0" algn="l" rtl="0">
              <a:lnSpc>
                <a:spcPct val="100000"/>
              </a:lnSpc>
              <a:spcBef>
                <a:spcPts val="0"/>
              </a:spcBef>
              <a:spcAft>
                <a:spcPts val="0"/>
              </a:spcAft>
              <a:buSzPts val="140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The number of materialized views you can create is limited to 50, because materialized views take up space in memory.</a:t>
            </a:r>
          </a:p>
          <a:p>
            <a:pPr marL="0" lvl="0" indent="0" algn="l" rtl="0">
              <a:lnSpc>
                <a:spcPct val="100000"/>
              </a:lnSpc>
              <a:spcBef>
                <a:spcPts val="0"/>
              </a:spcBef>
              <a:spcAft>
                <a:spcPts val="0"/>
              </a:spcAft>
              <a:buSzPts val="140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Row Level Security does not apply to materialized views. All users will see the same data when using the materialized view as a data source.</a:t>
            </a:r>
            <a:endParaRPr sz="1200" dirty="0">
              <a:latin typeface="Helvetica Neue" charset="0"/>
              <a:ea typeface="Helvetica Neue" charset="0"/>
              <a:cs typeface="Helvetica Neue"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Helvetica Neue" charset="0"/>
                <a:ea typeface="Helvetica Neue" charset="0"/>
                <a:cs typeface="Helvetica Neue" charset="0"/>
              </a:rPr>
              <a:t>You can check the materialization status of your view.</a:t>
            </a:r>
            <a:endParaRPr sz="1200" dirty="0">
              <a:latin typeface="Helvetica Neue" charset="0"/>
              <a:ea typeface="Helvetica Neue" charset="0"/>
              <a:cs typeface="Helvetica Neue"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9" name="Google Shape;101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200" b="0" i="0" u="none" strike="noStrike" cap="none" dirty="0">
                <a:solidFill>
                  <a:srgbClr val="000000"/>
                </a:solidFill>
                <a:effectLst/>
                <a:latin typeface="Helvetica Neue" charset="0"/>
                <a:ea typeface="Helvetica Neue" charset="0"/>
                <a:cs typeface="Helvetica Neue" charset="0"/>
                <a:sym typeface="Arial"/>
              </a:rPr>
              <a:t>Your view can become stale, if it isn’t refreshed when the data in the tables used to create it is updated. There are two ways to refresh the data: 1) manually</a:t>
            </a:r>
            <a:r>
              <a:rPr lang="en-US" sz="1200" b="0" i="0" u="none" strike="noStrike" cap="none" baseline="0" dirty="0">
                <a:solidFill>
                  <a:srgbClr val="000000"/>
                </a:solidFill>
                <a:effectLst/>
                <a:latin typeface="Helvetica Neue" charset="0"/>
                <a:ea typeface="Helvetica Neue" charset="0"/>
                <a:cs typeface="Helvetica Neue" charset="0"/>
                <a:sym typeface="Arial"/>
              </a:rPr>
              <a:t> refresh data in a view, or 2) refresh the View on a schedule.</a:t>
            </a:r>
            <a:endParaRPr lang="en-US" sz="1200" b="0" i="0" u="none" strike="noStrike" cap="none" dirty="0">
              <a:solidFill>
                <a:srgbClr val="000000"/>
              </a:solidFill>
              <a:effectLst/>
              <a:latin typeface="Helvetica Neue" charset="0"/>
              <a:ea typeface="Helvetica Neue" charset="0"/>
              <a:cs typeface="Helvetica Neue" charset="0"/>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6" name="Google Shape;102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c148845de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solidFill>
                  <a:schemeClr val="tx1"/>
                </a:solidFill>
                <a:latin typeface="Helvetica Neue" charset="0"/>
                <a:ea typeface="Helvetica Neue" charset="0"/>
                <a:cs typeface="Helvetica Neue" charset="0"/>
              </a:rPr>
              <a:t>Using the Ask</a:t>
            </a:r>
            <a:r>
              <a:rPr lang="en-US" sz="1200" baseline="0" dirty="0">
                <a:solidFill>
                  <a:schemeClr val="tx1"/>
                </a:solidFill>
                <a:latin typeface="Helvetica Neue" charset="0"/>
                <a:ea typeface="Helvetica Neue" charset="0"/>
                <a:cs typeface="Helvetica Neue" charset="0"/>
              </a:rPr>
              <a:t> the Expert feature can be particular useful in the following scenarios: </a:t>
            </a:r>
            <a:endParaRPr lang="en-US" sz="1200" dirty="0">
              <a:solidFill>
                <a:schemeClr val="tx1"/>
              </a:solidFill>
              <a:latin typeface="Helvetica Neue" charset="0"/>
              <a:ea typeface="Helvetica Neue" charset="0"/>
              <a:cs typeface="Helvetica Neue" charset="0"/>
            </a:endParaRPr>
          </a:p>
          <a:p>
            <a:pPr marL="457200" lvl="0" indent="-355600" algn="l" rtl="0">
              <a:lnSpc>
                <a:spcPct val="115000"/>
              </a:lnSpc>
              <a:spcBef>
                <a:spcPts val="0"/>
              </a:spcBef>
              <a:spcAft>
                <a:spcPts val="0"/>
              </a:spcAft>
              <a:buSzPts val="2000"/>
              <a:buChar char="•"/>
            </a:pPr>
            <a:r>
              <a:rPr lang="en-US" sz="1200" dirty="0">
                <a:solidFill>
                  <a:schemeClr val="tx1"/>
                </a:solidFill>
                <a:latin typeface="Helvetica Neue" charset="0"/>
                <a:ea typeface="Helvetica Neue" charset="0"/>
                <a:cs typeface="Helvetica Neue" charset="0"/>
                <a:sym typeface="Helvetica Neue Light"/>
              </a:rPr>
              <a:t>User struggles to create a chart or table:</a:t>
            </a:r>
            <a:r>
              <a:rPr lang="en-US" sz="1200" baseline="0" dirty="0">
                <a:solidFill>
                  <a:schemeClr val="tx1"/>
                </a:solidFill>
                <a:latin typeface="Helvetica Neue" charset="0"/>
                <a:ea typeface="Helvetica Neue" charset="0"/>
                <a:cs typeface="Helvetica Neue" charset="0"/>
                <a:sym typeface="Helvetica Neue Light"/>
              </a:rPr>
              <a:t> </a:t>
            </a:r>
            <a:r>
              <a:rPr lang="en-US" sz="1200" dirty="0">
                <a:solidFill>
                  <a:schemeClr val="tx1"/>
                </a:solidFill>
                <a:latin typeface="Helvetica Neue" charset="0"/>
                <a:ea typeface="Helvetica Neue" charset="0"/>
                <a:cs typeface="Helvetica Neue" charset="0"/>
                <a:sym typeface="Helvetica Neue Light"/>
              </a:rPr>
              <a:t>User may be confused about a data model, or may not be proficient with ThoughtSpot search. They know what business insight they are looking for, but cannot create the correct chart or table to answer their question.</a:t>
            </a:r>
          </a:p>
          <a:p>
            <a:pPr marL="457200" lvl="0" indent="-355600" algn="l" rtl="0">
              <a:lnSpc>
                <a:spcPct val="115000"/>
              </a:lnSpc>
              <a:spcBef>
                <a:spcPts val="1000"/>
              </a:spcBef>
              <a:spcAft>
                <a:spcPts val="0"/>
              </a:spcAft>
              <a:buSzPts val="2000"/>
              <a:buChar char="•"/>
            </a:pPr>
            <a:r>
              <a:rPr lang="en-US" sz="1200" dirty="0">
                <a:solidFill>
                  <a:schemeClr val="tx1"/>
                </a:solidFill>
                <a:latin typeface="Helvetica Neue" charset="0"/>
                <a:ea typeface="Helvetica Neue" charset="0"/>
                <a:cs typeface="Helvetica Neue" charset="0"/>
                <a:sym typeface="Helvetica Neue Light"/>
              </a:rPr>
              <a:t>User wants to validate a chart or table</a:t>
            </a:r>
            <a:r>
              <a:rPr lang="en-US" sz="1200" baseline="0" dirty="0">
                <a:solidFill>
                  <a:schemeClr val="tx1"/>
                </a:solidFill>
                <a:latin typeface="Helvetica Neue" charset="0"/>
                <a:ea typeface="Helvetica Neue" charset="0"/>
                <a:cs typeface="Helvetica Neue" charset="0"/>
                <a:sym typeface="Helvetica Neue Light"/>
              </a:rPr>
              <a:t>: </a:t>
            </a:r>
            <a:r>
              <a:rPr lang="en-US" sz="1200" dirty="0">
                <a:solidFill>
                  <a:schemeClr val="tx1"/>
                </a:solidFill>
                <a:latin typeface="Helvetica Neue" charset="0"/>
                <a:ea typeface="Helvetica Neue" charset="0"/>
                <a:cs typeface="Helvetica Neue" charset="0"/>
                <a:sym typeface="Helvetica Neue Light"/>
              </a:rPr>
              <a:t>User already created a chart or table, but wants an expert to validate it before they take business decision based on it.</a:t>
            </a:r>
          </a:p>
          <a:p>
            <a:pPr marL="0" lvl="0" indent="0" algn="l" rtl="0">
              <a:lnSpc>
                <a:spcPct val="100000"/>
              </a:lnSpc>
              <a:spcBef>
                <a:spcPts val="0"/>
              </a:spcBef>
              <a:spcAft>
                <a:spcPts val="0"/>
              </a:spcAft>
              <a:buSzPts val="1400"/>
              <a:buNone/>
            </a:pPr>
            <a:endParaRPr dirty="0"/>
          </a:p>
        </p:txBody>
      </p:sp>
      <p:sp>
        <p:nvSpPr>
          <p:cNvPr id="1034" name="Google Shape;1034;g5c148845de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c148845d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g5c148845d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Adding an expert is what enables Ask an expert to work in your ThoughtSpot instance. Until you do these steps, users won’t see the prompt to Ask an expert when using that data source.</a:t>
            </a:r>
            <a:endParaRPr sz="1200" b="1" dirty="0">
              <a:latin typeface="Helvetica Neue" charset="0"/>
              <a:ea typeface="Helvetica Neue" charset="0"/>
              <a:cs typeface="Helvetica Neue" charset="0"/>
            </a:endParaRPr>
          </a:p>
        </p:txBody>
      </p:sp>
      <p:sp>
        <p:nvSpPr>
          <p:cNvPr id="1047" name="Google Shape;1047;g5c148845de_0_3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c148845de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g5c148845de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400"/>
              <a:buNone/>
            </a:pPr>
            <a:r>
              <a:rPr lang="en-US" sz="1200" dirty="0">
                <a:latin typeface="Helvetica Neue" charset="0"/>
                <a:ea typeface="Helvetica Neue" charset="0"/>
                <a:cs typeface="Helvetica Neue" charset="0"/>
                <a:sym typeface="Helvetica Neue Light"/>
              </a:rPr>
              <a:t>Experts are notified via email when a user</a:t>
            </a:r>
            <a:r>
              <a:rPr lang="en-US" sz="1200" baseline="0" dirty="0">
                <a:latin typeface="Helvetica Neue" charset="0"/>
                <a:ea typeface="Helvetica Neue" charset="0"/>
                <a:cs typeface="Helvetica Neue" charset="0"/>
                <a:sym typeface="Helvetica Neue Light"/>
              </a:rPr>
              <a:t> Asks an Expert a question. If the Expert does not have an email set up in ThoughtSpot, he or she can view requests by navigating to Answers, clicking the ellipses icon, and choosing View Requested Answers. </a:t>
            </a:r>
            <a:r>
              <a:rPr lang="en-US" sz="1200" b="0" i="0" u="none" strike="noStrike" cap="none" dirty="0">
                <a:solidFill>
                  <a:srgbClr val="000000"/>
                </a:solidFill>
                <a:effectLst/>
                <a:latin typeface="Helvetica Neue" charset="0"/>
                <a:ea typeface="Helvetica Neue" charset="0"/>
                <a:cs typeface="Helvetica Neue" charset="0"/>
                <a:sym typeface="Arial"/>
              </a:rPr>
              <a:t>If the requester has an email address in ThoughtSpot, an email will be sent to them with a link to the answer. </a:t>
            </a:r>
            <a:endParaRPr lang="en-US" sz="1200" dirty="0">
              <a:latin typeface="Helvetica Neue" charset="0"/>
              <a:ea typeface="Helvetica Neue" charset="0"/>
              <a:cs typeface="Helvetica Neue" charset="0"/>
              <a:sym typeface="Helvetica Neue Light"/>
            </a:endParaRPr>
          </a:p>
        </p:txBody>
      </p:sp>
      <p:sp>
        <p:nvSpPr>
          <p:cNvPr id="1058" name="Google Shape;1058;g5c148845de_0_7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39700" indent="0">
              <a:buNone/>
            </a:pPr>
            <a:r>
              <a:rPr lang="en-US" sz="1200" b="0" i="0" u="none" strike="noStrike" cap="none" dirty="0">
                <a:solidFill>
                  <a:srgbClr val="000000"/>
                </a:solidFill>
                <a:effectLst/>
                <a:latin typeface="Helvetica Neue" charset="0"/>
                <a:ea typeface="Helvetica Neue" charset="0"/>
                <a:cs typeface="Helvetica Neue" charset="0"/>
                <a:sym typeface="Arial"/>
              </a:rPr>
              <a:t>You can create stickers to make it easier for people to find data sources, Answers, and </a:t>
            </a:r>
            <a:r>
              <a:rPr lang="en-US" sz="1200" b="0" i="0" u="none" strike="noStrike" cap="none" dirty="0" err="1">
                <a:solidFill>
                  <a:srgbClr val="000000"/>
                </a:solidFill>
                <a:effectLst/>
                <a:latin typeface="Helvetica Neue" charset="0"/>
                <a:ea typeface="Helvetica Neue" charset="0"/>
                <a:cs typeface="Helvetica Neue" charset="0"/>
                <a:sym typeface="Arial"/>
              </a:rPr>
              <a:t>Pinboards</a:t>
            </a:r>
            <a:r>
              <a:rPr lang="en-US" sz="1200" b="0" i="0" u="none" strike="noStrike" cap="none" dirty="0">
                <a:solidFill>
                  <a:srgbClr val="000000"/>
                </a:solidFill>
                <a:effectLst/>
                <a:latin typeface="Helvetica Neue" charset="0"/>
                <a:ea typeface="Helvetica Neue" charset="0"/>
                <a:cs typeface="Helvetica Neue" charset="0"/>
                <a:sym typeface="Arial"/>
              </a:rPr>
              <a:t>. Stickers are global in scope. This means that everyone can see the stickers and use them to tag objects. They can also filter lists of objects by sticker. Stickers are often used to designate subject areas, such as sales, HR, and finance, but you can use them any way you like. Whenever you are selecting objects from a list, you can filter by sticker to find what you’re looking for.</a:t>
            </a:r>
          </a:p>
          <a:p>
            <a:pPr marL="139700" indent="0">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None/>
            </a:pPr>
            <a:r>
              <a:rPr lang="en-US" sz="1200" b="0" i="0" u="none" strike="noStrike" cap="none" dirty="0">
                <a:solidFill>
                  <a:srgbClr val="000000"/>
                </a:solidFill>
                <a:effectLst/>
                <a:latin typeface="Helvetica Neue" charset="0"/>
                <a:ea typeface="Helvetica Neue" charset="0"/>
                <a:cs typeface="Helvetica Neue" charset="0"/>
                <a:sym typeface="Arial"/>
              </a:rPr>
              <a:t>Only</a:t>
            </a:r>
            <a:r>
              <a:rPr lang="en-US" sz="1200" b="0" i="0" u="none" strike="noStrike" cap="none" baseline="0" dirty="0">
                <a:solidFill>
                  <a:srgbClr val="000000"/>
                </a:solidFill>
                <a:effectLst/>
                <a:latin typeface="Helvetica Neue" charset="0"/>
                <a:ea typeface="Helvetica Neue" charset="0"/>
                <a:cs typeface="Helvetica Neue" charset="0"/>
                <a:sym typeface="Arial"/>
              </a:rPr>
              <a:t> administrators can create stickers, while anyone can apply a sticker and filter by a sticker. To create a sticker, navigate to the Data or </a:t>
            </a:r>
            <a:r>
              <a:rPr lang="en-US" sz="1200" b="0" i="0" u="none" strike="noStrike" cap="none" baseline="0" dirty="0" err="1">
                <a:solidFill>
                  <a:srgbClr val="000000"/>
                </a:solidFill>
                <a:effectLst/>
                <a:latin typeface="Helvetica Neue" charset="0"/>
                <a:ea typeface="Helvetica Neue" charset="0"/>
                <a:cs typeface="Helvetica Neue" charset="0"/>
                <a:sym typeface="Arial"/>
              </a:rPr>
              <a:t>Pinboards</a:t>
            </a:r>
            <a:r>
              <a:rPr lang="en-US" sz="1200" b="0" i="0" u="none" strike="noStrike" cap="none" baseline="0" dirty="0">
                <a:solidFill>
                  <a:srgbClr val="000000"/>
                </a:solidFill>
                <a:effectLst/>
                <a:latin typeface="Helvetica Neue" charset="0"/>
                <a:ea typeface="Helvetica Neue" charset="0"/>
                <a:cs typeface="Helvetica Neue" charset="0"/>
                <a:sym typeface="Arial"/>
              </a:rPr>
              <a:t> screen using the icons on the top navigation bard. Choose the Select Sticker dropdown, and select +Add.</a:t>
            </a:r>
            <a:r>
              <a:rPr lang="en-US" sz="1200" b="1" i="0" u="none" strike="noStrike" cap="none" baseline="0" dirty="0">
                <a:solidFill>
                  <a:srgbClr val="000000"/>
                </a:solidFill>
                <a:effectLst/>
                <a:latin typeface="Helvetica Neue" charset="0"/>
                <a:ea typeface="Helvetica Neue" charset="0"/>
                <a:cs typeface="Helvetica Neue" charset="0"/>
                <a:sym typeface="Arial"/>
              </a:rPr>
              <a:t> </a:t>
            </a:r>
            <a:r>
              <a:rPr lang="en-US" sz="1200" b="0" i="0" u="none" strike="noStrike" cap="none" dirty="0">
                <a:solidFill>
                  <a:srgbClr val="000000"/>
                </a:solidFill>
                <a:effectLst/>
                <a:latin typeface="Helvetica Neue" charset="0"/>
                <a:ea typeface="Helvetica Neue" charset="0"/>
                <a:cs typeface="Helvetica Neue" charset="0"/>
                <a:sym typeface="Arial"/>
              </a:rPr>
              <a:t>You can change the name of a sticker by clicking the edit icon next to its name. You can change the color of a sticker by clicking the color circle next to its name.</a:t>
            </a:r>
            <a:endParaRPr lang="en-US" sz="1200" dirty="0">
              <a:latin typeface="Helvetica Neue" charset="0"/>
              <a:ea typeface="Helvetica Neue" charset="0"/>
              <a:cs typeface="Helvetica Neue" charset="0"/>
            </a:endParaRPr>
          </a:p>
        </p:txBody>
      </p:sp>
      <p:sp>
        <p:nvSpPr>
          <p:cNvPr id="433" name="Google Shape;43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u="none" strike="noStrike" cap="none">
                <a:solidFill>
                  <a:schemeClr val="dk1"/>
                </a:solidFill>
                <a:sym typeface="Calibri"/>
              </a:rPr>
              <a:t>6</a:t>
            </a:fld>
            <a:endParaRPr sz="1200" u="none" strike="noStrike" cap="none" dirty="0">
              <a:solidFill>
                <a:schemeClr val="dk1"/>
              </a:solidFill>
              <a:sym typeface="Calibri"/>
            </a:endParaRPr>
          </a:p>
        </p:txBody>
      </p:sp>
    </p:spTree>
    <p:extLst>
      <p:ext uri="{BB962C8B-B14F-4D97-AF65-F5344CB8AC3E}">
        <p14:creationId xmlns:p14="http://schemas.microsoft.com/office/powerpoint/2010/main" val="859330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Using row level security, you can restrict data that appears in ThoughtSpot objects, by group.</a:t>
            </a:r>
            <a:endParaRPr sz="1200" dirty="0">
              <a:latin typeface="Helvetica Neue" charset="0"/>
              <a:ea typeface="Helvetica Neue" charset="0"/>
              <a:cs typeface="Helvetica Neue" charset="0"/>
            </a:endParaRPr>
          </a:p>
        </p:txBody>
      </p:sp>
      <p:sp>
        <p:nvSpPr>
          <p:cNvPr id="1068" name="Google Shape;106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have covered several different types of security in this training. Now, we will discuss</a:t>
            </a:r>
            <a:r>
              <a:rPr lang="en-US" baseline="0" dirty="0"/>
              <a:t> data-level, or Row Level Security. </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Helvetica Neue" charset="0"/>
                <a:ea typeface="Helvetica Neue" charset="0"/>
                <a:cs typeface="Helvetica Neue" charset="0"/>
              </a:rPr>
              <a:t>When a group member searches, views an Answer, or otherwise works with data, ThoughtSpot evaluates the rules and prevents the display of the restricted data. Users see only the data they are permitted to see. </a:t>
            </a:r>
            <a:r>
              <a:rPr lang="en-US" sz="1200" b="0" i="0" u="none" strike="noStrike" cap="none" dirty="0">
                <a:solidFill>
                  <a:srgbClr val="000000"/>
                </a:solidFill>
                <a:effectLst/>
                <a:latin typeface="Helvetica Neue" charset="0"/>
                <a:ea typeface="Helvetica Neue" charset="0"/>
                <a:cs typeface="Helvetica Neue" charset="0"/>
                <a:sym typeface="Arial"/>
              </a:rPr>
              <a:t>The security rules apply to objects shared with users individually or through groups they are a member of.</a:t>
            </a:r>
            <a:endParaRPr lang="en-US" sz="1200" dirty="0">
              <a:latin typeface="Helvetica Neue" charset="0"/>
              <a:ea typeface="Helvetica Neue" charset="0"/>
              <a:cs typeface="Helvetica Neue" charset="0"/>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Google Shape;1094;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Google Shape;1094;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40"/>
              </a:spcBef>
              <a:spcAft>
                <a:spcPts val="0"/>
              </a:spcAft>
              <a:buSzPts val="1600"/>
              <a:buNone/>
            </a:pPr>
            <a:r>
              <a:rPr lang="en-US" sz="1200" dirty="0">
                <a:latin typeface="Helvetica Neue" charset="0"/>
                <a:ea typeface="Helvetica Neue" charset="0"/>
                <a:cs typeface="Helvetica Neue" charset="0"/>
              </a:rPr>
              <a:t>Row </a:t>
            </a:r>
            <a:r>
              <a:rPr lang="en" sz="1200" dirty="0">
                <a:latin typeface="Helvetica Neue" charset="0"/>
                <a:ea typeface="Helvetica Neue" charset="0"/>
                <a:cs typeface="Helvetica Neue" charset="0"/>
              </a:rPr>
              <a:t>Level Security is “self-maintaining”</a:t>
            </a:r>
            <a:r>
              <a:rPr lang="en-US" sz="1200" baseline="0" dirty="0">
                <a:latin typeface="Helvetica Neue" charset="0"/>
                <a:ea typeface="Helvetica Neue" charset="0"/>
                <a:cs typeface="Helvetica Neue" charset="0"/>
              </a:rPr>
              <a:t> in that, as long as your expression still works with new data and group, you don’t need to update it. </a:t>
            </a:r>
            <a:r>
              <a:rPr lang="en-US" sz="1200" b="0" i="0" u="none" strike="noStrike" cap="none" dirty="0">
                <a:solidFill>
                  <a:srgbClr val="000000"/>
                </a:solidFill>
                <a:effectLst/>
                <a:latin typeface="Helvetica Neue" charset="0"/>
                <a:ea typeface="Helvetica Neue" charset="0"/>
                <a:cs typeface="Helvetica Neue" charset="0"/>
                <a:sym typeface="Arial"/>
              </a:rPr>
              <a:t>If a user is a member of multiple groups, the user can see all the rows that are visible to all of their groups. The most permissive policy is used.</a:t>
            </a:r>
            <a:endParaRPr sz="1200" dirty="0">
              <a:latin typeface="Helvetica Neue" charset="0"/>
              <a:ea typeface="Helvetica Neue" charset="0"/>
              <a:cs typeface="Helvetica Neue" charset="0"/>
            </a:endParaRPr>
          </a:p>
        </p:txBody>
      </p:sp>
    </p:spTree>
    <p:extLst>
      <p:ext uri="{BB962C8B-B14F-4D97-AF65-F5344CB8AC3E}">
        <p14:creationId xmlns:p14="http://schemas.microsoft.com/office/powerpoint/2010/main" val="1118576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179" name="Google Shape;117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rgbClr val="000000"/>
                </a:solidFill>
                <a:effectLst/>
                <a:latin typeface="Helvetica Neue" charset="0"/>
                <a:ea typeface="Helvetica Neue" charset="0"/>
                <a:cs typeface="Helvetica Neue" charset="0"/>
                <a:sym typeface="Arial"/>
              </a:rPr>
              <a:t>You can schedule a pinboard job for any pinboard by using the Add a schedule prompt page. You can add multiple schedules with different configurations for a single pinboard. However, each job is limited to one pinboard schedule. To add a schedule, you must either be an administrator or have the schedule pinboard privilege, and at least edit-only and view-only access to the pinboard.</a:t>
            </a:r>
            <a:endParaRPr sz="1200" dirty="0">
              <a:latin typeface="Helvetica Neue" charset="0"/>
              <a:ea typeface="Helvetica Neue" charset="0"/>
              <a:cs typeface="Helvetica Neue" charset="0"/>
            </a:endParaRPr>
          </a:p>
        </p:txBody>
      </p:sp>
      <p:sp>
        <p:nvSpPr>
          <p:cNvPr id="1185" name="Google Shape;1185;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197" name="Google Shape;1197;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1208" name="Google Shape;1208;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200" dirty="0"/>
              <a:t>There are many ways we can configure a table for search. You</a:t>
            </a:r>
            <a:r>
              <a:rPr lang="en-US" sz="1200" baseline="0" dirty="0"/>
              <a:t> can change settings in two ways, both of which change the data model. If you want to make a few small changes, you should make them in the ThoughtSpot application, as is described in the following slides. If you want to make many changes, you can edit the modeling file, which is covered later in the deck. </a:t>
            </a:r>
            <a:r>
              <a:rPr lang="en-US" sz="1200" b="0" i="0" u="none" strike="noStrike" cap="none" dirty="0">
                <a:solidFill>
                  <a:srgbClr val="000000"/>
                </a:solidFill>
                <a:effectLst/>
                <a:latin typeface="Arial"/>
                <a:ea typeface="Arial"/>
                <a:cs typeface="Arial"/>
                <a:sym typeface="Arial"/>
              </a:rPr>
              <a:t>Whether you are changing data modeling settings using the modeling file or the web interface, the settings and their accepted values are the same.</a:t>
            </a:r>
            <a:br>
              <a:rPr lang="en-US" sz="1200" dirty="0"/>
            </a:br>
            <a:endParaRPr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6" name="Google Shape;1216;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You can add a gating condition (feature is in beta). Write a statement that returns a single </a:t>
            </a:r>
            <a:r>
              <a:rPr lang="en-US" sz="1200" b="0" i="0" u="none" strike="noStrike" cap="none" dirty="0" err="1">
                <a:solidFill>
                  <a:srgbClr val="000000"/>
                </a:solidFill>
                <a:effectLst/>
                <a:latin typeface="Helvetica Neue" charset="0"/>
                <a:ea typeface="Helvetica Neue" charset="0"/>
                <a:cs typeface="Helvetica Neue" charset="0"/>
                <a:sym typeface="Arial"/>
              </a:rPr>
              <a:t>boolean</a:t>
            </a:r>
            <a:r>
              <a:rPr lang="en-US" sz="1200" b="0" i="0" u="none" strike="noStrike" cap="none" dirty="0">
                <a:solidFill>
                  <a:srgbClr val="000000"/>
                </a:solidFill>
                <a:effectLst/>
                <a:latin typeface="Helvetica Neue" charset="0"/>
                <a:ea typeface="Helvetica Neue" charset="0"/>
                <a:cs typeface="Helvetica Neue" charset="0"/>
                <a:sym typeface="Arial"/>
              </a:rPr>
              <a:t> value (true or false). For example, sum (revenue) &gt; 100 is a valid condition but </a:t>
            </a:r>
            <a:r>
              <a:rPr lang="en-US" sz="1200" b="0" i="0" u="none" strike="noStrike" cap="none" dirty="0" err="1">
                <a:solidFill>
                  <a:srgbClr val="000000"/>
                </a:solidFill>
                <a:effectLst/>
                <a:latin typeface="Helvetica Neue" charset="0"/>
                <a:ea typeface="Helvetica Neue" charset="0"/>
                <a:cs typeface="Helvetica Neue" charset="0"/>
                <a:sym typeface="Arial"/>
              </a:rPr>
              <a:t>is_weekend</a:t>
            </a:r>
            <a:r>
              <a:rPr lang="en-US" sz="1200" b="0" i="0" u="none" strike="noStrike" cap="none" dirty="0">
                <a:solidFill>
                  <a:srgbClr val="000000"/>
                </a:solidFill>
                <a:effectLst/>
                <a:latin typeface="Helvetica Neue" charset="0"/>
                <a:ea typeface="Helvetica Neue" charset="0"/>
                <a:cs typeface="Helvetica Neue" charset="0"/>
                <a:sym typeface="Arial"/>
              </a:rPr>
              <a:t> (</a:t>
            </a:r>
            <a:r>
              <a:rPr lang="en-US" sz="1200" b="0" i="0" u="none" strike="noStrike" cap="none" dirty="0" err="1">
                <a:solidFill>
                  <a:srgbClr val="000000"/>
                </a:solidFill>
                <a:effectLst/>
                <a:latin typeface="Helvetica Neue" charset="0"/>
                <a:ea typeface="Helvetica Neue" charset="0"/>
                <a:cs typeface="Helvetica Neue" charset="0"/>
                <a:sym typeface="Arial"/>
              </a:rPr>
              <a:t>commit_date</a:t>
            </a:r>
            <a:r>
              <a:rPr lang="en-US" sz="1200" b="0" i="0" u="none" strike="noStrike" cap="none" dirty="0">
                <a:solidFill>
                  <a:srgbClr val="000000"/>
                </a:solidFill>
                <a:effectLst/>
                <a:latin typeface="Helvetica Neue" charset="0"/>
                <a:ea typeface="Helvetica Neue" charset="0"/>
                <a:cs typeface="Helvetica Neue" charset="0"/>
                <a:sym typeface="Arial"/>
              </a:rPr>
              <a:t>) is not. You can use any valid formula in your statement. Other than checking your formula syntax, ThoughtSpot does not validate your formula returns a single </a:t>
            </a:r>
            <a:r>
              <a:rPr lang="en-US" sz="1200" b="0" i="0" u="none" strike="noStrike" cap="none" dirty="0" err="1">
                <a:solidFill>
                  <a:srgbClr val="000000"/>
                </a:solidFill>
                <a:effectLst/>
                <a:latin typeface="Helvetica Neue" charset="0"/>
                <a:ea typeface="Helvetica Neue" charset="0"/>
                <a:cs typeface="Helvetica Neue" charset="0"/>
                <a:sym typeface="Arial"/>
              </a:rPr>
              <a:t>boolean</a:t>
            </a:r>
            <a:r>
              <a:rPr lang="en-US" sz="1200" b="0" i="0" u="none" strike="noStrike" cap="none" dirty="0">
                <a:solidFill>
                  <a:srgbClr val="000000"/>
                </a:solidFill>
                <a:effectLst/>
                <a:latin typeface="Helvetica Neue" charset="0"/>
                <a:ea typeface="Helvetica Neue" charset="0"/>
                <a:cs typeface="Helvetica Neue" charset="0"/>
                <a:sym typeface="Arial"/>
              </a:rPr>
              <a:t>.</a:t>
            </a:r>
          </a:p>
          <a:p>
            <a:pPr marL="139700" indent="0">
              <a:buFontTx/>
              <a:buNone/>
            </a:pPr>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At the scheduled time, ThoughtSpot checks the gating condition, and, if the condition returns true, processes the pinboard. </a:t>
            </a:r>
          </a:p>
          <a:p>
            <a:pPr marL="0" lvl="0" indent="0" algn="l" rtl="0">
              <a:lnSpc>
                <a:spcPct val="100000"/>
              </a:lnSpc>
              <a:spcBef>
                <a:spcPts val="0"/>
              </a:spcBef>
              <a:spcAft>
                <a:spcPts val="0"/>
              </a:spcAft>
              <a:buSzPts val="1400"/>
              <a:buNone/>
            </a:pPr>
            <a:endParaRPr dirty="0"/>
          </a:p>
        </p:txBody>
      </p:sp>
      <p:sp>
        <p:nvSpPr>
          <p:cNvPr id="1217" name="Google Shape;1217;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Helvetica Neue" charset="0"/>
                <a:ea typeface="Helvetica Neue" charset="0"/>
                <a:cs typeface="Helvetica Neue" charset="0"/>
                <a:sym typeface="Calibri"/>
              </a:rPr>
              <a:t>The</a:t>
            </a:r>
            <a:r>
              <a:rPr lang="en-US" sz="1200" b="0" i="0" u="none" strike="noStrike" cap="none" baseline="0" dirty="0">
                <a:solidFill>
                  <a:schemeClr val="dk1"/>
                </a:solidFill>
                <a:latin typeface="Helvetica Neue" charset="0"/>
                <a:ea typeface="Helvetica Neue" charset="0"/>
                <a:cs typeface="Helvetica Neue" charset="0"/>
                <a:sym typeface="Calibri"/>
              </a:rPr>
              <a:t> Learn Pinboard </a:t>
            </a:r>
            <a:r>
              <a:rPr lang="en-US" sz="1200" b="0" i="0" u="none" strike="noStrike" cap="none" dirty="0">
                <a:solidFill>
                  <a:srgbClr val="000000"/>
                </a:solidFill>
                <a:effectLst/>
                <a:latin typeface="Helvetica Neue" charset="0"/>
                <a:ea typeface="Helvetica Neue" charset="0"/>
                <a:cs typeface="Helvetica Neue" charset="0"/>
                <a:sym typeface="Arial"/>
              </a:rPr>
              <a:t>contains search replays created in the system.</a:t>
            </a:r>
            <a:endParaRPr sz="1200" b="0" i="0" u="none" strike="noStrike" cap="none" dirty="0">
              <a:solidFill>
                <a:schemeClr val="dk1"/>
              </a:solidFill>
              <a:latin typeface="Helvetica Neue" charset="0"/>
              <a:ea typeface="Helvetica Neue" charset="0"/>
              <a:cs typeface="Helvetica Neue" charset="0"/>
              <a:sym typeface="Calibri"/>
            </a:endParaRPr>
          </a:p>
        </p:txBody>
      </p:sp>
      <p:sp>
        <p:nvSpPr>
          <p:cNvPr id="1226" name="Google Shape;1226;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5" name="Google Shape;1235;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Any </a:t>
            </a:r>
            <a:r>
              <a:rPr lang="en-US" sz="1200" i="0" u="none" strike="noStrike" cap="none" dirty="0">
                <a:solidFill>
                  <a:srgbClr val="000000"/>
                </a:solidFill>
                <a:effectLst/>
                <a:latin typeface="Helvetica Neue" charset="0"/>
                <a:ea typeface="Helvetica Neue" charset="0"/>
                <a:cs typeface="Helvetica Neue" charset="0"/>
                <a:sym typeface="Arial"/>
              </a:rPr>
              <a:t>administrator can add to the items in the Learn center. To add a replay, do the following:</a:t>
            </a:r>
          </a:p>
          <a:p>
            <a:pPr marL="139700" indent="0">
              <a:buFontTx/>
              <a:buNone/>
            </a:pPr>
            <a:r>
              <a:rPr lang="en-US" sz="1200" i="0" u="none" strike="noStrike" cap="none" dirty="0">
                <a:solidFill>
                  <a:srgbClr val="000000"/>
                </a:solidFill>
                <a:effectLst/>
                <a:latin typeface="Helvetica Neue" charset="0"/>
                <a:ea typeface="Helvetica Neue" charset="0"/>
                <a:cs typeface="Helvetica Neue" charset="0"/>
                <a:sym typeface="Arial"/>
              </a:rPr>
              <a:t>Search in your search bar.</a:t>
            </a:r>
          </a:p>
          <a:p>
            <a:pPr marL="139700" indent="0">
              <a:buFontTx/>
              <a:buNone/>
            </a:pPr>
            <a:r>
              <a:rPr lang="en-US" sz="1200" i="0" u="none" strike="noStrike" cap="none" dirty="0">
                <a:solidFill>
                  <a:srgbClr val="000000"/>
                </a:solidFill>
                <a:effectLst/>
                <a:latin typeface="Helvetica Neue" charset="0"/>
                <a:ea typeface="Helvetica Neue" charset="0"/>
                <a:cs typeface="Helvetica Neue" charset="0"/>
                <a:sym typeface="Arial"/>
              </a:rPr>
              <a:t>Choose the pin from the answer that results. The system lists the pinboards you can pin to.</a:t>
            </a:r>
          </a:p>
          <a:p>
            <a:pPr marL="139700" indent="0">
              <a:buFontTx/>
              <a:buNone/>
            </a:pPr>
            <a:r>
              <a:rPr lang="en-US" sz="1200" i="0" u="none" strike="noStrike" cap="none" dirty="0">
                <a:solidFill>
                  <a:srgbClr val="000000"/>
                </a:solidFill>
                <a:effectLst/>
                <a:latin typeface="Helvetica Neue" charset="0"/>
                <a:ea typeface="Helvetica Neue" charset="0"/>
                <a:cs typeface="Helvetica Neue" charset="0"/>
                <a:sym typeface="Arial"/>
              </a:rPr>
              <a:t>Select Learn how to use ThoughtSpot pinboard.</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9" name="Google Shape;1259;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The following settings can be changed</a:t>
            </a:r>
            <a:r>
              <a:rPr lang="en-US" sz="1200" b="0" i="0" u="none" strike="noStrike" cap="none" baseline="0" dirty="0">
                <a:solidFill>
                  <a:srgbClr val="000000"/>
                </a:solidFill>
                <a:effectLst/>
                <a:latin typeface="Helvetica Neue" charset="0"/>
                <a:ea typeface="Helvetica Neue" charset="0"/>
                <a:cs typeface="Helvetica Neue" charset="0"/>
                <a:sym typeface="Arial"/>
              </a:rPr>
              <a:t> for both tables and worksheets. </a:t>
            </a:r>
            <a:r>
              <a:rPr lang="en-US" sz="1200" b="0" i="0" u="none" strike="noStrike" cap="none" dirty="0">
                <a:solidFill>
                  <a:srgbClr val="000000"/>
                </a:solidFill>
                <a:effectLst/>
                <a:latin typeface="Helvetica Neue" charset="0"/>
                <a:ea typeface="Helvetica Neue" charset="0"/>
                <a:cs typeface="Helvetica Neue" charset="0"/>
                <a:sym typeface="Arial"/>
              </a:rPr>
              <a:t>As a best practice, make any data modeling settings in the table when you will be creating multiple worksheets that use that table. This way, you won’t have to make the same settings in each worksheet. The settings will be inherited when you create worksheets that uses columns from the table.</a:t>
            </a:r>
          </a:p>
          <a:p>
            <a:pPr marL="139700" indent="0">
              <a:buFontTx/>
              <a:buNone/>
            </a:pPr>
            <a:r>
              <a:rPr lang="en-US" sz="1200" b="0" i="0" u="none" strike="noStrike" cap="none" dirty="0">
                <a:solidFill>
                  <a:srgbClr val="000000"/>
                </a:solidFill>
                <a:effectLst/>
                <a:latin typeface="Helvetica Neue" charset="0"/>
                <a:ea typeface="Helvetica Neue" charset="0"/>
                <a:cs typeface="Helvetica Neue" charset="0"/>
                <a:sym typeface="Arial"/>
              </a:rPr>
              <a:t>If you have settings that only apply in the context of a particular worksheet, make those settings in the worksheet rather than in the underlying table(s).</a:t>
            </a:r>
          </a:p>
          <a:p>
            <a:endParaRPr lang="en-US" sz="1200" b="0" i="0" u="none" strike="noStrike" cap="none" dirty="0">
              <a:solidFill>
                <a:srgbClr val="000000"/>
              </a:solidFill>
              <a:effectLst/>
              <a:latin typeface="Helvetica Neue" charset="0"/>
              <a:ea typeface="Helvetica Neue" charset="0"/>
              <a:cs typeface="Helvetica Neue" charset="0"/>
              <a:sym typeface="Arial"/>
            </a:endParaRPr>
          </a:p>
          <a:p>
            <a:pPr marL="139700" indent="0">
              <a:buNone/>
            </a:pPr>
            <a:r>
              <a:rPr lang="en-US" sz="1200" b="0" i="0" u="none" strike="noStrike" cap="none" dirty="0">
                <a:solidFill>
                  <a:srgbClr val="000000"/>
                </a:solidFill>
                <a:effectLst/>
                <a:latin typeface="Helvetica Neue" charset="0"/>
                <a:ea typeface="Helvetica Neue" charset="0"/>
                <a:cs typeface="Helvetica Neue" charset="0"/>
                <a:sym typeface="Arial"/>
              </a:rPr>
              <a:t>Note that if you make your settings at the table level, and then create a worksheet that uses columns from the table, the settings are inherited from the table at the point in time that the worksheet is created. If you then go back and change the settings at the table level, your changes will not be reflected in the worksheet.</a:t>
            </a:r>
          </a:p>
        </p:txBody>
      </p:sp>
    </p:spTree>
    <p:extLst>
      <p:ext uri="{BB962C8B-B14F-4D97-AF65-F5344CB8AC3E}">
        <p14:creationId xmlns:p14="http://schemas.microsoft.com/office/powerpoint/2010/main" val="69844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US" sz="1200" b="0" i="0" u="none" strike="noStrike" cap="none" baseline="0" dirty="0">
                <a:solidFill>
                  <a:srgbClr val="000000"/>
                </a:solidFill>
                <a:effectLst/>
                <a:latin typeface="Helvetica Neue" charset="0"/>
                <a:ea typeface="Helvetica Neue" charset="0"/>
                <a:cs typeface="Helvetica Neue" charset="0"/>
                <a:sym typeface="Arial"/>
              </a:rPr>
              <a:t>You can change the Column Name for any column by clicking on the column name within the table, and editing within the text box that appears. Common changes to Column Names include the removal of underscores or unnecessary words. Users search by column name within ThoughtSpot, so it’s important that Column Names are intuitive and descriptive to the data they contain.</a:t>
            </a:r>
          </a:p>
          <a:p>
            <a:pPr marL="139700" indent="0" algn="l">
              <a:buNone/>
            </a:pP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indent="0" algn="l">
              <a:buNone/>
            </a:pPr>
            <a:r>
              <a:rPr lang="en-US" sz="1200" b="0" i="0" u="none" strike="noStrike" cap="none" baseline="0" dirty="0">
                <a:solidFill>
                  <a:srgbClr val="000000"/>
                </a:solidFill>
                <a:effectLst/>
                <a:latin typeface="Helvetica Neue" charset="0"/>
                <a:ea typeface="Helvetica Neue" charset="0"/>
                <a:cs typeface="Helvetica Neue" charset="0"/>
                <a:sym typeface="Arial"/>
              </a:rPr>
              <a:t>Description allows you to add even more text description of what the column contains. This information will appear when a user hovers over a column name from the left data panel, or a user can navigate to within the table to view all column descriptions.</a:t>
            </a:r>
          </a:p>
          <a:p>
            <a:pPr marL="139700" indent="0" algn="l">
              <a:buNone/>
            </a:pPr>
            <a:endParaRPr lang="en-US" sz="1200" b="0" i="0" u="none" strike="noStrike" cap="none" baseline="0" dirty="0">
              <a:solidFill>
                <a:srgbClr val="000000"/>
              </a:solidFill>
              <a:effectLst/>
              <a:latin typeface="Helvetica Neue" charset="0"/>
              <a:ea typeface="Helvetica Neue" charset="0"/>
              <a:cs typeface="Helvetica Neue" charset="0"/>
              <a:sym typeface="Arial"/>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baseline="0" dirty="0">
                <a:solidFill>
                  <a:srgbClr val="000000"/>
                </a:solidFill>
                <a:effectLst/>
                <a:latin typeface="Helvetica Neue" charset="0"/>
                <a:ea typeface="Helvetica Neue" charset="0"/>
                <a:cs typeface="Helvetica Neue" charset="0"/>
                <a:sym typeface="Arial"/>
              </a:rPr>
              <a:t>The Data Type column is read-only, and shows the data type of each column as set by the SQL DDL. </a:t>
            </a:r>
          </a:p>
        </p:txBody>
      </p:sp>
    </p:spTree>
    <p:extLst>
      <p:ext uri="{BB962C8B-B14F-4D97-AF65-F5344CB8AC3E}">
        <p14:creationId xmlns:p14="http://schemas.microsoft.com/office/powerpoint/2010/main" val="200780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89"/>
          <p:cNvSpPr/>
          <p:nvPr/>
        </p:nvSpPr>
        <p:spPr>
          <a:xfrm>
            <a:off x="4414" y="856059"/>
            <a:ext cx="91428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3" name="Google Shape;13;p8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26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4" name="Google Shape;14;p89"/>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 name="Google Shape;15;p8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8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3"/>
        <p:cNvGrpSpPr/>
        <p:nvPr/>
      </p:nvGrpSpPr>
      <p:grpSpPr>
        <a:xfrm>
          <a:off x="0" y="0"/>
          <a:ext cx="0" cy="0"/>
          <a:chOff x="0" y="0"/>
          <a:chExt cx="0" cy="0"/>
        </a:xfrm>
      </p:grpSpPr>
      <p:sp>
        <p:nvSpPr>
          <p:cNvPr id="54" name="Google Shape;54;p100"/>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Google Shape;55;p100"/>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56" name="Google Shape;56;p100"/>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0"/>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0"/>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00"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60" name="Google Shape;60;p100"/>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61" name="Google Shape;61;p100"/>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chemeClr val="dk1"/>
              </a:solidFill>
              <a:latin typeface="Helvetica Neue"/>
              <a:ea typeface="Helvetica Neue"/>
              <a:cs typeface="Helvetica Neue"/>
              <a:sym typeface="Helvetica Neue"/>
            </a:endParaRPr>
          </a:p>
        </p:txBody>
      </p:sp>
      <p:pic>
        <p:nvPicPr>
          <p:cNvPr id="62" name="Google Shape;62;p100"/>
          <p:cNvPicPr preferRelativeResize="0"/>
          <p:nvPr/>
        </p:nvPicPr>
        <p:blipFill rotWithShape="1">
          <a:blip r:embed="rId3">
            <a:alphaModFix/>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63"/>
        <p:cNvGrpSpPr/>
        <p:nvPr/>
      </p:nvGrpSpPr>
      <p:grpSpPr>
        <a:xfrm>
          <a:off x="0" y="0"/>
          <a:ext cx="0" cy="0"/>
          <a:chOff x="0" y="0"/>
          <a:chExt cx="0" cy="0"/>
        </a:xfrm>
      </p:grpSpPr>
      <p:sp>
        <p:nvSpPr>
          <p:cNvPr id="64" name="Google Shape;64;p101"/>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5" name="Google Shape;65;p101"/>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101"/>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pic>
        <p:nvPicPr>
          <p:cNvPr id="67" name="Google Shape;67;p101"/>
          <p:cNvPicPr preferRelativeResize="0"/>
          <p:nvPr/>
        </p:nvPicPr>
        <p:blipFill rotWithShape="1">
          <a:blip r:embed="rId2">
            <a:alphaModFix/>
          </a:blip>
          <a:srcRect/>
          <a:stretch/>
        </p:blipFill>
        <p:spPr>
          <a:xfrm>
            <a:off x="4108937" y="389970"/>
            <a:ext cx="926122" cy="68776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68"/>
        <p:cNvGrpSpPr/>
        <p:nvPr/>
      </p:nvGrpSpPr>
      <p:grpSpPr>
        <a:xfrm>
          <a:off x="0" y="0"/>
          <a:ext cx="0" cy="0"/>
          <a:chOff x="0" y="0"/>
          <a:chExt cx="0" cy="0"/>
        </a:xfrm>
      </p:grpSpPr>
      <p:sp>
        <p:nvSpPr>
          <p:cNvPr id="69" name="Google Shape;69;p102"/>
          <p:cNvSpPr/>
          <p:nvPr/>
        </p:nvSpPr>
        <p:spPr>
          <a:xfrm>
            <a:off x="4415" y="856060"/>
            <a:ext cx="91440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Helvetica Neue"/>
              <a:ea typeface="Helvetica Neue"/>
              <a:cs typeface="Helvetica Neue"/>
              <a:sym typeface="Helvetica Neue"/>
            </a:endParaRPr>
          </a:p>
        </p:txBody>
      </p:sp>
      <p:sp>
        <p:nvSpPr>
          <p:cNvPr id="70" name="Google Shape;70;p10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0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03"/>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4" name="Google Shape;74;p103"/>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a:lnSpc>
                <a:spcPct val="100000"/>
              </a:lnSpc>
              <a:spcBef>
                <a:spcPts val="500"/>
              </a:spcBef>
              <a:spcAft>
                <a:spcPts val="0"/>
              </a:spcAft>
              <a:buClr>
                <a:schemeClr val="dk1"/>
              </a:buClr>
              <a:buSzPts val="2500"/>
              <a:buChar char="•"/>
              <a:defRPr sz="25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5" name="Google Shape;75;p10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03"/>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04"/>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Google Shape;81;p104"/>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04"/>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a:lnSpc>
                <a:spcPct val="100000"/>
              </a:lnSpc>
              <a:spcBef>
                <a:spcPts val="240"/>
              </a:spcBef>
              <a:spcAft>
                <a:spcPts val="0"/>
              </a:spcAft>
              <a:buClr>
                <a:schemeClr val="dk1"/>
              </a:buClr>
              <a:buSzPts val="1200"/>
              <a:buNone/>
              <a:defRPr sz="1200"/>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a:p>
        </p:txBody>
      </p:sp>
      <p:sp>
        <p:nvSpPr>
          <p:cNvPr id="83" name="Google Shape;83;p104"/>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04"/>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6"/>
        <p:cNvGrpSpPr/>
        <p:nvPr/>
      </p:nvGrpSpPr>
      <p:grpSpPr>
        <a:xfrm>
          <a:off x="0" y="0"/>
          <a:ext cx="0" cy="0"/>
          <a:chOff x="0" y="0"/>
          <a:chExt cx="0" cy="0"/>
        </a:xfrm>
      </p:grpSpPr>
      <p:sp>
        <p:nvSpPr>
          <p:cNvPr id="87" name="Google Shape;87;p105"/>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88" name="Google Shape;88;p105"/>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89" name="Google Shape;89;p105"/>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90" name="Google Shape;90;p105"/>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91" name="Google Shape;91;p10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0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0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05"/>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5"/>
        <p:cNvGrpSpPr/>
        <p:nvPr/>
      </p:nvGrpSpPr>
      <p:grpSpPr>
        <a:xfrm>
          <a:off x="0" y="0"/>
          <a:ext cx="0" cy="0"/>
          <a:chOff x="0" y="0"/>
          <a:chExt cx="0" cy="0"/>
        </a:xfrm>
      </p:grpSpPr>
      <p:sp>
        <p:nvSpPr>
          <p:cNvPr id="96" name="Google Shape;96;p10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0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0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06"/>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100" name="Google Shape;100;p106"/>
          <p:cNvPicPr preferRelativeResize="0"/>
          <p:nvPr/>
        </p:nvPicPr>
        <p:blipFill rotWithShape="1">
          <a:blip r:embed="rId2">
            <a:alphaModFix/>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1"/>
        <p:cNvGrpSpPr/>
        <p:nvPr/>
      </p:nvGrpSpPr>
      <p:grpSpPr>
        <a:xfrm>
          <a:off x="0" y="0"/>
          <a:ext cx="0" cy="0"/>
          <a:chOff x="0" y="0"/>
          <a:chExt cx="0" cy="0"/>
        </a:xfrm>
      </p:grpSpPr>
      <p:pic>
        <p:nvPicPr>
          <p:cNvPr id="102" name="Google Shape;102;p107"/>
          <p:cNvPicPr preferRelativeResize="0"/>
          <p:nvPr/>
        </p:nvPicPr>
        <p:blipFill rotWithShape="1">
          <a:blip r:embed="rId2">
            <a:alphaModFix/>
          </a:blip>
          <a:srcRect/>
          <a:stretch/>
        </p:blipFill>
        <p:spPr>
          <a:xfrm>
            <a:off x="3378201" y="1688123"/>
            <a:ext cx="2500923" cy="1875691"/>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03"/>
        <p:cNvGrpSpPr/>
        <p:nvPr/>
      </p:nvGrpSpPr>
      <p:grpSpPr>
        <a:xfrm>
          <a:off x="0" y="0"/>
          <a:ext cx="0" cy="0"/>
          <a:chOff x="0" y="0"/>
          <a:chExt cx="0" cy="0"/>
        </a:xfrm>
      </p:grpSpPr>
      <p:sp>
        <p:nvSpPr>
          <p:cNvPr id="104" name="Google Shape;104;p108"/>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05" name="Google Shape;105;p108"/>
          <p:cNvPicPr preferRelativeResize="0"/>
          <p:nvPr/>
        </p:nvPicPr>
        <p:blipFill rotWithShape="1">
          <a:blip r:embed="rId2">
            <a:alphaModFix/>
          </a:blip>
          <a:srcRect b="37872"/>
          <a:stretch/>
        </p:blipFill>
        <p:spPr>
          <a:xfrm>
            <a:off x="2834812" y="1770273"/>
            <a:ext cx="3474373" cy="1602952"/>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6"/>
        <p:cNvGrpSpPr/>
        <p:nvPr/>
      </p:nvGrpSpPr>
      <p:grpSpPr>
        <a:xfrm>
          <a:off x="0" y="0"/>
          <a:ext cx="0" cy="0"/>
          <a:chOff x="0" y="0"/>
          <a:chExt cx="0" cy="0"/>
        </a:xfrm>
      </p:grpSpPr>
      <p:sp>
        <p:nvSpPr>
          <p:cNvPr id="107" name="Google Shape;107;p109"/>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8" name="Google Shape;108;p109"/>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 name="Google Shape;109;p109"/>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18"/>
        <p:cNvGrpSpPr/>
        <p:nvPr/>
      </p:nvGrpSpPr>
      <p:grpSpPr>
        <a:xfrm>
          <a:off x="0" y="0"/>
          <a:ext cx="0" cy="0"/>
          <a:chOff x="0" y="0"/>
          <a:chExt cx="0" cy="0"/>
        </a:xfrm>
      </p:grpSpPr>
      <p:sp>
        <p:nvSpPr>
          <p:cNvPr id="19" name="Google Shape;19;p90"/>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20" name="Google Shape;20;p90"/>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1" name="Google Shape;21;p90"/>
          <p:cNvPicPr preferRelativeResize="0"/>
          <p:nvPr/>
        </p:nvPicPr>
        <p:blipFill rotWithShape="1">
          <a:blip r:embed="rId2">
            <a:alphaModFix/>
          </a:blip>
          <a:srcRect/>
          <a:stretch/>
        </p:blipFill>
        <p:spPr>
          <a:xfrm>
            <a:off x="4203834" y="4255618"/>
            <a:ext cx="736331" cy="54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0"/>
        <p:cNvGrpSpPr/>
        <p:nvPr/>
      </p:nvGrpSpPr>
      <p:grpSpPr>
        <a:xfrm>
          <a:off x="0" y="0"/>
          <a:ext cx="0" cy="0"/>
          <a:chOff x="0" y="0"/>
          <a:chExt cx="0" cy="0"/>
        </a:xfrm>
      </p:grpSpPr>
      <p:sp>
        <p:nvSpPr>
          <p:cNvPr id="111" name="Google Shape;111;p110"/>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12" name="Google Shape;112;p110"/>
          <p:cNvPicPr preferRelativeResize="0"/>
          <p:nvPr/>
        </p:nvPicPr>
        <p:blipFill rotWithShape="1">
          <a:blip r:embed="rId2">
            <a:alphaModFix/>
          </a:blip>
          <a:srcRect/>
          <a:stretch/>
        </p:blipFill>
        <p:spPr>
          <a:xfrm>
            <a:off x="4235062" y="4352298"/>
            <a:ext cx="662758" cy="492185"/>
          </a:xfrm>
          <a:prstGeom prst="rect">
            <a:avLst/>
          </a:prstGeom>
          <a:noFill/>
          <a:ln>
            <a:noFill/>
          </a:ln>
        </p:spPr>
      </p:pic>
      <p:sp>
        <p:nvSpPr>
          <p:cNvPr id="113" name="Google Shape;113;p110"/>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120"/>
        <p:cNvGrpSpPr/>
        <p:nvPr/>
      </p:nvGrpSpPr>
      <p:grpSpPr>
        <a:xfrm>
          <a:off x="0" y="0"/>
          <a:ext cx="0" cy="0"/>
          <a:chOff x="0" y="0"/>
          <a:chExt cx="0" cy="0"/>
        </a:xfrm>
      </p:grpSpPr>
      <p:sp>
        <p:nvSpPr>
          <p:cNvPr id="121" name="Google Shape;121;p92"/>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122" name="Google Shape;122;p92"/>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23" name="Google Shape;123;p92"/>
          <p:cNvPicPr preferRelativeResize="0"/>
          <p:nvPr/>
        </p:nvPicPr>
        <p:blipFill rotWithShape="1">
          <a:blip r:embed="rId2">
            <a:alphaModFix/>
          </a:blip>
          <a:srcRect/>
          <a:stretch/>
        </p:blipFill>
        <p:spPr>
          <a:xfrm>
            <a:off x="4203834" y="4255618"/>
            <a:ext cx="736331" cy="54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
        <p:cNvGrpSpPr/>
        <p:nvPr/>
      </p:nvGrpSpPr>
      <p:grpSpPr>
        <a:xfrm>
          <a:off x="0" y="0"/>
          <a:ext cx="0" cy="0"/>
          <a:chOff x="0" y="0"/>
          <a:chExt cx="0" cy="0"/>
        </a:xfrm>
      </p:grpSpPr>
      <p:sp>
        <p:nvSpPr>
          <p:cNvPr id="125" name="Google Shape;125;p111"/>
          <p:cNvSpPr/>
          <p:nvPr/>
        </p:nvSpPr>
        <p:spPr>
          <a:xfrm>
            <a:off x="4414" y="856059"/>
            <a:ext cx="91428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
        <p:nvSpPr>
          <p:cNvPr id="126" name="Google Shape;126;p11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7" name="Google Shape;127;p11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8" name="Google Shape;128;p111"/>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1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1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1"/>
        <p:cNvGrpSpPr/>
        <p:nvPr/>
      </p:nvGrpSpPr>
      <p:grpSpPr>
        <a:xfrm>
          <a:off x="0" y="0"/>
          <a:ext cx="0" cy="0"/>
          <a:chOff x="0" y="0"/>
          <a:chExt cx="0" cy="0"/>
        </a:xfrm>
      </p:grpSpPr>
      <p:sp>
        <p:nvSpPr>
          <p:cNvPr id="132" name="Google Shape;132;p11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1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1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12"/>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36"/>
        <p:cNvGrpSpPr/>
        <p:nvPr/>
      </p:nvGrpSpPr>
      <p:grpSpPr>
        <a:xfrm>
          <a:off x="0" y="0"/>
          <a:ext cx="0" cy="0"/>
          <a:chOff x="0" y="0"/>
          <a:chExt cx="0" cy="0"/>
        </a:xfrm>
      </p:grpSpPr>
      <p:sp>
        <p:nvSpPr>
          <p:cNvPr id="137" name="Google Shape;137;p11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pic>
        <p:nvPicPr>
          <p:cNvPr id="138" name="Google Shape;138;p113"/>
          <p:cNvPicPr preferRelativeResize="0"/>
          <p:nvPr/>
        </p:nvPicPr>
        <p:blipFill rotWithShape="1">
          <a:blip r:embed="rId2">
            <a:alphaModFix/>
          </a:blip>
          <a:srcRect/>
          <a:stretch/>
        </p:blipFill>
        <p:spPr>
          <a:xfrm>
            <a:off x="3571691" y="1828889"/>
            <a:ext cx="2000619" cy="1485723"/>
          </a:xfrm>
          <a:prstGeom prst="rect">
            <a:avLst/>
          </a:prstGeom>
          <a:no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9"/>
        <p:cNvGrpSpPr/>
        <p:nvPr/>
      </p:nvGrpSpPr>
      <p:grpSpPr>
        <a:xfrm>
          <a:off x="0" y="0"/>
          <a:ext cx="0" cy="0"/>
          <a:chOff x="0" y="0"/>
          <a:chExt cx="0" cy="0"/>
        </a:xfrm>
      </p:grpSpPr>
      <p:sp>
        <p:nvSpPr>
          <p:cNvPr id="140" name="Google Shape;140;p114"/>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1" name="Google Shape;141;p114"/>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142" name="Google Shape;142;p114"/>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14"/>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1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45" name="Google Shape;145;p114"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146" name="Google Shape;146;p114"/>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147" name="Google Shape;147;p114"/>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148" name="Google Shape;148;p114"/>
          <p:cNvPicPr preferRelativeResize="0"/>
          <p:nvPr/>
        </p:nvPicPr>
        <p:blipFill rotWithShape="1">
          <a:blip r:embed="rId3">
            <a:alphaModFix/>
          </a:blip>
          <a:srcRect b="35222"/>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49"/>
        <p:cNvGrpSpPr/>
        <p:nvPr/>
      </p:nvGrpSpPr>
      <p:grpSpPr>
        <a:xfrm>
          <a:off x="0" y="0"/>
          <a:ext cx="0" cy="0"/>
          <a:chOff x="0" y="0"/>
          <a:chExt cx="0" cy="0"/>
        </a:xfrm>
      </p:grpSpPr>
      <p:sp>
        <p:nvSpPr>
          <p:cNvPr id="150" name="Google Shape;150;p115"/>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151" name="Google Shape;151;p115"/>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52"/>
        <p:cNvGrpSpPr/>
        <p:nvPr/>
      </p:nvGrpSpPr>
      <p:grpSpPr>
        <a:xfrm>
          <a:off x="0" y="0"/>
          <a:ext cx="0" cy="0"/>
          <a:chOff x="0" y="0"/>
          <a:chExt cx="0" cy="0"/>
        </a:xfrm>
      </p:grpSpPr>
      <p:sp>
        <p:nvSpPr>
          <p:cNvPr id="153" name="Google Shape;153;p116"/>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154" name="Google Shape;154;p116"/>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55"/>
        <p:cNvGrpSpPr/>
        <p:nvPr/>
      </p:nvGrpSpPr>
      <p:grpSpPr>
        <a:xfrm>
          <a:off x="0" y="0"/>
          <a:ext cx="0" cy="0"/>
          <a:chOff x="0" y="0"/>
          <a:chExt cx="0" cy="0"/>
        </a:xfrm>
      </p:grpSpPr>
      <p:sp>
        <p:nvSpPr>
          <p:cNvPr id="156" name="Google Shape;156;p117" descr="slide_bg_middle_middle.png"/>
          <p:cNvSpPr/>
          <p:nvPr/>
        </p:nvSpPr>
        <p:spPr>
          <a:xfrm>
            <a:off x="-1" y="8"/>
            <a:ext cx="9144000" cy="51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7"/>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p118"/>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18"/>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1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22"/>
        <p:cNvGrpSpPr/>
        <p:nvPr/>
      </p:nvGrpSpPr>
      <p:grpSpPr>
        <a:xfrm>
          <a:off x="0" y="0"/>
          <a:ext cx="0" cy="0"/>
          <a:chOff x="0" y="0"/>
          <a:chExt cx="0" cy="0"/>
        </a:xfrm>
      </p:grpSpPr>
      <p:sp>
        <p:nvSpPr>
          <p:cNvPr id="23" name="Google Shape;23;p9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93"/>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26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2"/>
        <p:cNvGrpSpPr/>
        <p:nvPr/>
      </p:nvGrpSpPr>
      <p:grpSpPr>
        <a:xfrm>
          <a:off x="0" y="0"/>
          <a:ext cx="0" cy="0"/>
          <a:chOff x="0" y="0"/>
          <a:chExt cx="0" cy="0"/>
        </a:xfrm>
      </p:grpSpPr>
      <p:sp>
        <p:nvSpPr>
          <p:cNvPr id="163" name="Google Shape;163;p119"/>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4" name="Google Shape;164;p119"/>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165" name="Google Shape;165;p11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11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1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68" name="Google Shape;168;p119"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169" name="Google Shape;169;p119"/>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170" name="Google Shape;170;p119"/>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171" name="Google Shape;171;p119"/>
          <p:cNvPicPr preferRelativeResize="0"/>
          <p:nvPr/>
        </p:nvPicPr>
        <p:blipFill rotWithShape="1">
          <a:blip r:embed="rId3">
            <a:alphaModFix/>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72"/>
        <p:cNvGrpSpPr/>
        <p:nvPr/>
      </p:nvGrpSpPr>
      <p:grpSpPr>
        <a:xfrm>
          <a:off x="0" y="0"/>
          <a:ext cx="0" cy="0"/>
          <a:chOff x="0" y="0"/>
          <a:chExt cx="0" cy="0"/>
        </a:xfrm>
      </p:grpSpPr>
      <p:sp>
        <p:nvSpPr>
          <p:cNvPr id="173" name="Google Shape;173;p120"/>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174" name="Google Shape;174;p120"/>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5" name="Google Shape;175;p120"/>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pic>
        <p:nvPicPr>
          <p:cNvPr id="176" name="Google Shape;176;p120"/>
          <p:cNvPicPr preferRelativeResize="0"/>
          <p:nvPr/>
        </p:nvPicPr>
        <p:blipFill rotWithShape="1">
          <a:blip r:embed="rId2">
            <a:alphaModFix/>
          </a:blip>
          <a:srcRect/>
          <a:stretch/>
        </p:blipFill>
        <p:spPr>
          <a:xfrm>
            <a:off x="4108937" y="389970"/>
            <a:ext cx="926122" cy="68776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177"/>
        <p:cNvGrpSpPr/>
        <p:nvPr/>
      </p:nvGrpSpPr>
      <p:grpSpPr>
        <a:xfrm>
          <a:off x="0" y="0"/>
          <a:ext cx="0" cy="0"/>
          <a:chOff x="0" y="0"/>
          <a:chExt cx="0" cy="0"/>
        </a:xfrm>
      </p:grpSpPr>
      <p:sp>
        <p:nvSpPr>
          <p:cNvPr id="178" name="Google Shape;178;p121"/>
          <p:cNvSpPr/>
          <p:nvPr/>
        </p:nvSpPr>
        <p:spPr>
          <a:xfrm>
            <a:off x="4415" y="856060"/>
            <a:ext cx="91440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179" name="Google Shape;179;p12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12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1"/>
        <p:cNvGrpSpPr/>
        <p:nvPr/>
      </p:nvGrpSpPr>
      <p:grpSpPr>
        <a:xfrm>
          <a:off x="0" y="0"/>
          <a:ext cx="0" cy="0"/>
          <a:chOff x="0" y="0"/>
          <a:chExt cx="0" cy="0"/>
        </a:xfrm>
      </p:grpSpPr>
      <p:sp>
        <p:nvSpPr>
          <p:cNvPr id="182" name="Google Shape;182;p122"/>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3" name="Google Shape;183;p122"/>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a:lnSpc>
                <a:spcPct val="100000"/>
              </a:lnSpc>
              <a:spcBef>
                <a:spcPts val="500"/>
              </a:spcBef>
              <a:spcAft>
                <a:spcPts val="0"/>
              </a:spcAft>
              <a:buClr>
                <a:schemeClr val="dk1"/>
              </a:buClr>
              <a:buSzPts val="2500"/>
              <a:buChar char="•"/>
              <a:defRPr sz="25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4" name="Google Shape;184;p12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12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12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122"/>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8"/>
        <p:cNvGrpSpPr/>
        <p:nvPr/>
      </p:nvGrpSpPr>
      <p:grpSpPr>
        <a:xfrm>
          <a:off x="0" y="0"/>
          <a:ext cx="0" cy="0"/>
          <a:chOff x="0" y="0"/>
          <a:chExt cx="0" cy="0"/>
        </a:xfrm>
      </p:grpSpPr>
      <p:sp>
        <p:nvSpPr>
          <p:cNvPr id="189" name="Google Shape;189;p123"/>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0" name="Google Shape;190;p123"/>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123"/>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a:lnSpc>
                <a:spcPct val="100000"/>
              </a:lnSpc>
              <a:spcBef>
                <a:spcPts val="240"/>
              </a:spcBef>
              <a:spcAft>
                <a:spcPts val="0"/>
              </a:spcAft>
              <a:buClr>
                <a:schemeClr val="dk1"/>
              </a:buClr>
              <a:buSzPts val="1200"/>
              <a:buNone/>
              <a:defRPr sz="1200"/>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a:p>
        </p:txBody>
      </p:sp>
      <p:sp>
        <p:nvSpPr>
          <p:cNvPr id="192" name="Google Shape;192;p12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2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12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95"/>
        <p:cNvGrpSpPr/>
        <p:nvPr/>
      </p:nvGrpSpPr>
      <p:grpSpPr>
        <a:xfrm>
          <a:off x="0" y="0"/>
          <a:ext cx="0" cy="0"/>
          <a:chOff x="0" y="0"/>
          <a:chExt cx="0" cy="0"/>
        </a:xfrm>
      </p:grpSpPr>
      <p:sp>
        <p:nvSpPr>
          <p:cNvPr id="196" name="Google Shape;196;p124"/>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197" name="Google Shape;197;p124"/>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198" name="Google Shape;198;p124"/>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199" name="Google Shape;199;p124"/>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200" name="Google Shape;200;p124"/>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124"/>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12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03" name="Google Shape;203;p124"/>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04"/>
        <p:cNvGrpSpPr/>
        <p:nvPr/>
      </p:nvGrpSpPr>
      <p:grpSpPr>
        <a:xfrm>
          <a:off x="0" y="0"/>
          <a:ext cx="0" cy="0"/>
          <a:chOff x="0" y="0"/>
          <a:chExt cx="0" cy="0"/>
        </a:xfrm>
      </p:grpSpPr>
      <p:sp>
        <p:nvSpPr>
          <p:cNvPr id="205" name="Google Shape;205;p12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2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12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125"/>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Helvetica Neue"/>
                <a:ea typeface="Helvetica Neue"/>
                <a:cs typeface="Helvetica Neue"/>
                <a:sym typeface="Helvetica Neue"/>
              </a:rPr>
              <a:t>Insights at the Speed of Thought.</a:t>
            </a:r>
            <a:endParaRPr sz="2400" b="1" i="0" u="none" strike="noStrike" cap="none">
              <a:solidFill>
                <a:srgbClr val="000000"/>
              </a:solidFill>
              <a:latin typeface="Helvetica Neue"/>
              <a:ea typeface="Helvetica Neue"/>
              <a:cs typeface="Helvetica Neue"/>
              <a:sym typeface="Helvetica Neue"/>
            </a:endParaRPr>
          </a:p>
        </p:txBody>
      </p:sp>
      <p:pic>
        <p:nvPicPr>
          <p:cNvPr id="209" name="Google Shape;209;p125"/>
          <p:cNvPicPr preferRelativeResize="0"/>
          <p:nvPr/>
        </p:nvPicPr>
        <p:blipFill rotWithShape="1">
          <a:blip r:embed="rId2">
            <a:alphaModFix/>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0"/>
        <p:cNvGrpSpPr/>
        <p:nvPr/>
      </p:nvGrpSpPr>
      <p:grpSpPr>
        <a:xfrm>
          <a:off x="0" y="0"/>
          <a:ext cx="0" cy="0"/>
          <a:chOff x="0" y="0"/>
          <a:chExt cx="0" cy="0"/>
        </a:xfrm>
      </p:grpSpPr>
      <p:pic>
        <p:nvPicPr>
          <p:cNvPr id="211" name="Google Shape;211;p126"/>
          <p:cNvPicPr preferRelativeResize="0"/>
          <p:nvPr/>
        </p:nvPicPr>
        <p:blipFill rotWithShape="1">
          <a:blip r:embed="rId2">
            <a:alphaModFix/>
          </a:blip>
          <a:srcRect/>
          <a:stretch/>
        </p:blipFill>
        <p:spPr>
          <a:xfrm>
            <a:off x="3378201" y="1688123"/>
            <a:ext cx="2500923" cy="1875691"/>
          </a:xfrm>
          <a:prstGeom prst="rect">
            <a:avLst/>
          </a:prstGeom>
          <a:noFill/>
          <a:ln>
            <a:noFill/>
          </a:ln>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12"/>
        <p:cNvGrpSpPr/>
        <p:nvPr/>
      </p:nvGrpSpPr>
      <p:grpSpPr>
        <a:xfrm>
          <a:off x="0" y="0"/>
          <a:ext cx="0" cy="0"/>
          <a:chOff x="0" y="0"/>
          <a:chExt cx="0" cy="0"/>
        </a:xfrm>
      </p:grpSpPr>
      <p:sp>
        <p:nvSpPr>
          <p:cNvPr id="213" name="Google Shape;213;p127"/>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pic>
        <p:nvPicPr>
          <p:cNvPr id="214" name="Google Shape;214;p127"/>
          <p:cNvPicPr preferRelativeResize="0"/>
          <p:nvPr/>
        </p:nvPicPr>
        <p:blipFill rotWithShape="1">
          <a:blip r:embed="rId2">
            <a:alphaModFix/>
          </a:blip>
          <a:srcRect b="37872"/>
          <a:stretch/>
        </p:blipFill>
        <p:spPr>
          <a:xfrm>
            <a:off x="2834812" y="1770273"/>
            <a:ext cx="3474373" cy="1602952"/>
          </a:xfrm>
          <a:prstGeom prst="rect">
            <a:avLst/>
          </a:prstGeom>
          <a:noFill/>
          <a:ln>
            <a:noFill/>
          </a:ln>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15"/>
        <p:cNvGrpSpPr/>
        <p:nvPr/>
      </p:nvGrpSpPr>
      <p:grpSpPr>
        <a:xfrm>
          <a:off x="0" y="0"/>
          <a:ext cx="0" cy="0"/>
          <a:chOff x="0" y="0"/>
          <a:chExt cx="0" cy="0"/>
        </a:xfrm>
      </p:grpSpPr>
      <p:sp>
        <p:nvSpPr>
          <p:cNvPr id="216" name="Google Shape;216;p128"/>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sp>
        <p:nvSpPr>
          <p:cNvPr id="217" name="Google Shape;217;p128"/>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8" name="Google Shape;218;p128"/>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7"/>
        <p:cNvGrpSpPr/>
        <p:nvPr/>
      </p:nvGrpSpPr>
      <p:grpSpPr>
        <a:xfrm>
          <a:off x="0" y="0"/>
          <a:ext cx="0" cy="0"/>
          <a:chOff x="0" y="0"/>
          <a:chExt cx="0" cy="0"/>
        </a:xfrm>
      </p:grpSpPr>
      <p:sp>
        <p:nvSpPr>
          <p:cNvPr id="28" name="Google Shape;28;p94"/>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29" name="Google Shape;29;p94"/>
          <p:cNvPicPr preferRelativeResize="0"/>
          <p:nvPr/>
        </p:nvPicPr>
        <p:blipFill rotWithShape="1">
          <a:blip r:embed="rId2">
            <a:alphaModFix/>
          </a:blip>
          <a:srcRect/>
          <a:stretch/>
        </p:blipFill>
        <p:spPr>
          <a:xfrm>
            <a:off x="3571691" y="1828889"/>
            <a:ext cx="2000619" cy="1485723"/>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9"/>
        <p:cNvGrpSpPr/>
        <p:nvPr/>
      </p:nvGrpSpPr>
      <p:grpSpPr>
        <a:xfrm>
          <a:off x="0" y="0"/>
          <a:ext cx="0" cy="0"/>
          <a:chOff x="0" y="0"/>
          <a:chExt cx="0" cy="0"/>
        </a:xfrm>
      </p:grpSpPr>
      <p:sp>
        <p:nvSpPr>
          <p:cNvPr id="220" name="Google Shape;220;p12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alibri"/>
              <a:ea typeface="Calibri"/>
              <a:cs typeface="Calibri"/>
              <a:sym typeface="Calibri"/>
            </a:endParaRPr>
          </a:p>
        </p:txBody>
      </p:sp>
      <p:pic>
        <p:nvPicPr>
          <p:cNvPr id="221" name="Google Shape;221;p129"/>
          <p:cNvPicPr preferRelativeResize="0"/>
          <p:nvPr/>
        </p:nvPicPr>
        <p:blipFill rotWithShape="1">
          <a:blip r:embed="rId2">
            <a:alphaModFix/>
          </a:blip>
          <a:srcRect/>
          <a:stretch/>
        </p:blipFill>
        <p:spPr>
          <a:xfrm>
            <a:off x="4235062" y="4352298"/>
            <a:ext cx="662758" cy="492185"/>
          </a:xfrm>
          <a:prstGeom prst="rect">
            <a:avLst/>
          </a:prstGeom>
          <a:noFill/>
          <a:ln>
            <a:noFill/>
          </a:ln>
        </p:spPr>
      </p:pic>
      <p:sp>
        <p:nvSpPr>
          <p:cNvPr id="222" name="Google Shape;222;p129"/>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9"/>
        <p:cNvGrpSpPr/>
        <p:nvPr/>
      </p:nvGrpSpPr>
      <p:grpSpPr>
        <a:xfrm>
          <a:off x="0" y="0"/>
          <a:ext cx="0" cy="0"/>
          <a:chOff x="0" y="0"/>
          <a:chExt cx="0" cy="0"/>
        </a:xfrm>
      </p:grpSpPr>
      <p:sp>
        <p:nvSpPr>
          <p:cNvPr id="350" name="Google Shape;350;g5c148845de_0_741"/>
          <p:cNvSpPr/>
          <p:nvPr/>
        </p:nvSpPr>
        <p:spPr>
          <a:xfrm>
            <a:off x="4414" y="856059"/>
            <a:ext cx="9142800" cy="4291500"/>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5c148845de_0_74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2" name="Google Shape;352;g5c148845de_0_74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3" name="Google Shape;353;g5c148845de_0_741"/>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g5c148845de_0_74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g5c148845de_0_74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356"/>
        <p:cNvGrpSpPr/>
        <p:nvPr/>
      </p:nvGrpSpPr>
      <p:grpSpPr>
        <a:xfrm>
          <a:off x="0" y="0"/>
          <a:ext cx="0" cy="0"/>
          <a:chOff x="0" y="0"/>
          <a:chExt cx="0" cy="0"/>
        </a:xfrm>
      </p:grpSpPr>
      <p:sp>
        <p:nvSpPr>
          <p:cNvPr id="357" name="Google Shape;357;g5c148845de_0_748"/>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8" name="Google Shape;358;g5c148845de_0_748"/>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59" name="Google Shape;359;g5c148845de_0_748"/>
          <p:cNvPicPr preferRelativeResize="0"/>
          <p:nvPr/>
        </p:nvPicPr>
        <p:blipFill rotWithShape="1">
          <a:blip r:embed="rId2">
            <a:alphaModFix/>
          </a:blip>
          <a:srcRect/>
          <a:stretch/>
        </p:blipFill>
        <p:spPr>
          <a:xfrm>
            <a:off x="4203834" y="4255618"/>
            <a:ext cx="736331" cy="54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g5c148845de_0_752"/>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2" name="Google Shape;362;g5c148845de_0_752"/>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363" name="Google Shape;363;g5c148845de_0_75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g5c148845de_0_75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g5c148845de_0_75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66" name="Google Shape;366;g5c148845de_0_752"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367" name="Google Shape;367;g5c148845de_0_752"/>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368" name="Google Shape;368;g5c148845de_0_752"/>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369" name="Google Shape;369;g5c148845de_0_752"/>
          <p:cNvPicPr preferRelativeResize="0"/>
          <p:nvPr/>
        </p:nvPicPr>
        <p:blipFill rotWithShape="1">
          <a:blip r:embed="rId3">
            <a:alphaModFix/>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and Content">
  <p:cSld name="11_Title and Content">
    <p:spTree>
      <p:nvGrpSpPr>
        <p:cNvPr id="1" name="Shape 370"/>
        <p:cNvGrpSpPr/>
        <p:nvPr/>
      </p:nvGrpSpPr>
      <p:grpSpPr>
        <a:xfrm>
          <a:off x="0" y="0"/>
          <a:ext cx="0" cy="0"/>
          <a:chOff x="0" y="0"/>
          <a:chExt cx="0" cy="0"/>
        </a:xfrm>
      </p:grpSpPr>
      <p:sp>
        <p:nvSpPr>
          <p:cNvPr id="371" name="Google Shape;371;g5c148845de_0_762"/>
          <p:cNvSpPr txBox="1">
            <a:spLocks noGrp="1"/>
          </p:cNvSpPr>
          <p:nvPr>
            <p:ph type="title"/>
          </p:nvPr>
        </p:nvSpPr>
        <p:spPr>
          <a:xfrm>
            <a:off x="304802" y="19846"/>
            <a:ext cx="8606700" cy="857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600"/>
              <a:buFont typeface="Helvetica Neue Light"/>
              <a:buNone/>
              <a:defRPr sz="26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72"/>
        <p:cNvGrpSpPr/>
        <p:nvPr/>
      </p:nvGrpSpPr>
      <p:grpSpPr>
        <a:xfrm>
          <a:off x="0" y="0"/>
          <a:ext cx="0" cy="0"/>
          <a:chOff x="0" y="0"/>
          <a:chExt cx="0" cy="0"/>
        </a:xfrm>
      </p:grpSpPr>
      <p:sp>
        <p:nvSpPr>
          <p:cNvPr id="373" name="Google Shape;373;g5c148845de_0_764"/>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4" name="Google Shape;374;g5c148845de_0_764"/>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g5c148845de_0_764"/>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pic>
        <p:nvPicPr>
          <p:cNvPr id="376" name="Google Shape;376;g5c148845de_0_764"/>
          <p:cNvPicPr preferRelativeResize="0"/>
          <p:nvPr/>
        </p:nvPicPr>
        <p:blipFill rotWithShape="1">
          <a:blip r:embed="rId2">
            <a:alphaModFix/>
          </a:blip>
          <a:srcRect/>
          <a:stretch/>
        </p:blipFill>
        <p:spPr>
          <a:xfrm>
            <a:off x="4108937" y="389970"/>
            <a:ext cx="926122" cy="68776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377"/>
        <p:cNvGrpSpPr/>
        <p:nvPr/>
      </p:nvGrpSpPr>
      <p:grpSpPr>
        <a:xfrm>
          <a:off x="0" y="0"/>
          <a:ext cx="0" cy="0"/>
          <a:chOff x="0" y="0"/>
          <a:chExt cx="0" cy="0"/>
        </a:xfrm>
      </p:grpSpPr>
      <p:sp>
        <p:nvSpPr>
          <p:cNvPr id="378" name="Google Shape;378;g5c148845de_0_769"/>
          <p:cNvSpPr/>
          <p:nvPr/>
        </p:nvSpPr>
        <p:spPr>
          <a:xfrm>
            <a:off x="4415" y="856060"/>
            <a:ext cx="9144000" cy="4291500"/>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79" name="Google Shape;379;g5c148845de_0_76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0" name="Google Shape;380;g5c148845de_0_76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81"/>
        <p:cNvGrpSpPr/>
        <p:nvPr/>
      </p:nvGrpSpPr>
      <p:grpSpPr>
        <a:xfrm>
          <a:off x="0" y="0"/>
          <a:ext cx="0" cy="0"/>
          <a:chOff x="0" y="0"/>
          <a:chExt cx="0" cy="0"/>
        </a:xfrm>
      </p:grpSpPr>
      <p:sp>
        <p:nvSpPr>
          <p:cNvPr id="382" name="Google Shape;382;g5c148845de_0_773"/>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3" name="Google Shape;383;g5c148845de_0_773"/>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a:lnSpc>
                <a:spcPct val="100000"/>
              </a:lnSpc>
              <a:spcBef>
                <a:spcPts val="500"/>
              </a:spcBef>
              <a:spcAft>
                <a:spcPts val="0"/>
              </a:spcAft>
              <a:buClr>
                <a:schemeClr val="dk1"/>
              </a:buClr>
              <a:buSzPts val="2500"/>
              <a:buChar char="•"/>
              <a:defRPr sz="25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4" name="Google Shape;384;g5c148845de_0_77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g5c148845de_0_77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g5c148845de_0_77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7" name="Google Shape;387;g5c148845de_0_773"/>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388"/>
        <p:cNvGrpSpPr/>
        <p:nvPr/>
      </p:nvGrpSpPr>
      <p:grpSpPr>
        <a:xfrm>
          <a:off x="0" y="0"/>
          <a:ext cx="0" cy="0"/>
          <a:chOff x="0" y="0"/>
          <a:chExt cx="0" cy="0"/>
        </a:xfrm>
      </p:grpSpPr>
      <p:sp>
        <p:nvSpPr>
          <p:cNvPr id="389" name="Google Shape;389;g5c148845de_0_780"/>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g5c148845de_0_780"/>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g5c148845de_0_780"/>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2" name="Google Shape;392;g5c148845de_0_780"/>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3"/>
        <p:cNvGrpSpPr/>
        <p:nvPr/>
      </p:nvGrpSpPr>
      <p:grpSpPr>
        <a:xfrm>
          <a:off x="0" y="0"/>
          <a:ext cx="0" cy="0"/>
          <a:chOff x="0" y="0"/>
          <a:chExt cx="0" cy="0"/>
        </a:xfrm>
      </p:grpSpPr>
      <p:sp>
        <p:nvSpPr>
          <p:cNvPr id="394" name="Google Shape;394;g5c148845de_0_78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5" name="Google Shape;395;g5c148845de_0_78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g5c148845de_0_78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30"/>
        <p:cNvGrpSpPr/>
        <p:nvPr/>
      </p:nvGrpSpPr>
      <p:grpSpPr>
        <a:xfrm>
          <a:off x="0" y="0"/>
          <a:ext cx="0" cy="0"/>
          <a:chOff x="0" y="0"/>
          <a:chExt cx="0" cy="0"/>
        </a:xfrm>
      </p:grpSpPr>
      <p:sp>
        <p:nvSpPr>
          <p:cNvPr id="31" name="Google Shape;31;p95"/>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95"/>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33" name="Google Shape;33;p9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9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9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36" name="Google Shape;36;p95"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37" name="Google Shape;37;p95"/>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38" name="Google Shape;38;p95"/>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chemeClr val="dk1"/>
              </a:solidFill>
              <a:latin typeface="Helvetica Neue"/>
              <a:ea typeface="Helvetica Neue"/>
              <a:cs typeface="Helvetica Neue"/>
              <a:sym typeface="Helvetica Neue"/>
            </a:endParaRPr>
          </a:p>
        </p:txBody>
      </p:sp>
      <p:pic>
        <p:nvPicPr>
          <p:cNvPr id="39" name="Google Shape;39;p95"/>
          <p:cNvPicPr preferRelativeResize="0"/>
          <p:nvPr/>
        </p:nvPicPr>
        <p:blipFill rotWithShape="1">
          <a:blip r:embed="rId3">
            <a:alphaModFix/>
          </a:blip>
          <a:srcRect b="35222"/>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7"/>
        <p:cNvGrpSpPr/>
        <p:nvPr/>
      </p:nvGrpSpPr>
      <p:grpSpPr>
        <a:xfrm>
          <a:off x="0" y="0"/>
          <a:ext cx="0" cy="0"/>
          <a:chOff x="0" y="0"/>
          <a:chExt cx="0" cy="0"/>
        </a:xfrm>
      </p:grpSpPr>
      <p:sp>
        <p:nvSpPr>
          <p:cNvPr id="398" name="Google Shape;398;g5c148845de_0_789"/>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9" name="Google Shape;399;g5c148845de_0_789"/>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00" name="Google Shape;400;g5c148845de_0_789"/>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a:lnSpc>
                <a:spcPct val="100000"/>
              </a:lnSpc>
              <a:spcBef>
                <a:spcPts val="240"/>
              </a:spcBef>
              <a:spcAft>
                <a:spcPts val="0"/>
              </a:spcAft>
              <a:buClr>
                <a:schemeClr val="dk1"/>
              </a:buClr>
              <a:buSzPts val="1200"/>
              <a:buNone/>
              <a:defRPr sz="1200"/>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a:p>
        </p:txBody>
      </p:sp>
      <p:sp>
        <p:nvSpPr>
          <p:cNvPr id="401" name="Google Shape;401;g5c148845de_0_78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g5c148845de_0_78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g5c148845de_0_78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04"/>
        <p:cNvGrpSpPr/>
        <p:nvPr/>
      </p:nvGrpSpPr>
      <p:grpSpPr>
        <a:xfrm>
          <a:off x="0" y="0"/>
          <a:ext cx="0" cy="0"/>
          <a:chOff x="0" y="0"/>
          <a:chExt cx="0" cy="0"/>
        </a:xfrm>
      </p:grpSpPr>
      <p:sp>
        <p:nvSpPr>
          <p:cNvPr id="405" name="Google Shape;405;g5c148845de_0_796"/>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6" name="Google Shape;406;g5c148845de_0_796"/>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407" name="Google Shape;407;g5c148845de_0_79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8" name="Google Shape;408;g5c148845de_0_79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9" name="Google Shape;409;g5c148845de_0_79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10" name="Google Shape;410;g5c148845de_0_796"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411" name="Google Shape;411;g5c148845de_0_796"/>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412" name="Google Shape;412;g5c148845de_0_796"/>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413" name="Google Shape;413;g5c148845de_0_796"/>
          <p:cNvPicPr preferRelativeResize="0"/>
          <p:nvPr/>
        </p:nvPicPr>
        <p:blipFill rotWithShape="1">
          <a:blip r:embed="rId3">
            <a:alphaModFix/>
          </a:blip>
          <a:srcRect b="35223"/>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14"/>
        <p:cNvGrpSpPr/>
        <p:nvPr/>
      </p:nvGrpSpPr>
      <p:grpSpPr>
        <a:xfrm>
          <a:off x="0" y="0"/>
          <a:ext cx="0" cy="0"/>
          <a:chOff x="0" y="0"/>
          <a:chExt cx="0" cy="0"/>
        </a:xfrm>
      </p:grpSpPr>
      <p:sp>
        <p:nvSpPr>
          <p:cNvPr id="415" name="Google Shape;415;g5c148845de_0_806"/>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416" name="Google Shape;416;g5c148845de_0_806"/>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417" name="Google Shape;417;g5c148845de_0_806"/>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418" name="Google Shape;418;g5c148845de_0_806"/>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419" name="Google Shape;419;g5c148845de_0_80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0" name="Google Shape;420;g5c148845de_0_80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1" name="Google Shape;421;g5c148845de_0_80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2" name="Google Shape;422;g5c148845de_0_806"/>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23"/>
        <p:cNvGrpSpPr/>
        <p:nvPr/>
      </p:nvGrpSpPr>
      <p:grpSpPr>
        <a:xfrm>
          <a:off x="0" y="0"/>
          <a:ext cx="0" cy="0"/>
          <a:chOff x="0" y="0"/>
          <a:chExt cx="0" cy="0"/>
        </a:xfrm>
      </p:grpSpPr>
      <p:sp>
        <p:nvSpPr>
          <p:cNvPr id="424" name="Google Shape;424;g5c148845de_0_81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g5c148845de_0_81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6" name="Google Shape;426;g5c148845de_0_81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7" name="Google Shape;427;g5c148845de_0_815"/>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428" name="Google Shape;428;g5c148845de_0_815"/>
          <p:cNvPicPr preferRelativeResize="0"/>
          <p:nvPr/>
        </p:nvPicPr>
        <p:blipFill rotWithShape="1">
          <a:blip r:embed="rId2">
            <a:alphaModFix/>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9"/>
        <p:cNvGrpSpPr/>
        <p:nvPr/>
      </p:nvGrpSpPr>
      <p:grpSpPr>
        <a:xfrm>
          <a:off x="0" y="0"/>
          <a:ext cx="0" cy="0"/>
          <a:chOff x="0" y="0"/>
          <a:chExt cx="0" cy="0"/>
        </a:xfrm>
      </p:grpSpPr>
      <p:pic>
        <p:nvPicPr>
          <p:cNvPr id="430" name="Google Shape;430;g5c148845de_0_821"/>
          <p:cNvPicPr preferRelativeResize="0"/>
          <p:nvPr/>
        </p:nvPicPr>
        <p:blipFill rotWithShape="1">
          <a:blip r:embed="rId2">
            <a:alphaModFix/>
          </a:blip>
          <a:srcRect/>
          <a:stretch/>
        </p:blipFill>
        <p:spPr>
          <a:xfrm>
            <a:off x="3378201" y="1688123"/>
            <a:ext cx="2500923" cy="1875691"/>
          </a:xfrm>
          <a:prstGeom prst="rect">
            <a:avLst/>
          </a:prstGeom>
          <a:noFill/>
          <a:ln>
            <a:noFill/>
          </a:ln>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431"/>
        <p:cNvGrpSpPr/>
        <p:nvPr/>
      </p:nvGrpSpPr>
      <p:grpSpPr>
        <a:xfrm>
          <a:off x="0" y="0"/>
          <a:ext cx="0" cy="0"/>
          <a:chOff x="0" y="0"/>
          <a:chExt cx="0" cy="0"/>
        </a:xfrm>
      </p:grpSpPr>
      <p:sp>
        <p:nvSpPr>
          <p:cNvPr id="432" name="Google Shape;432;g5c148845de_0_82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3" name="Google Shape;433;g5c148845de_0_823"/>
          <p:cNvPicPr preferRelativeResize="0"/>
          <p:nvPr/>
        </p:nvPicPr>
        <p:blipFill rotWithShape="1">
          <a:blip r:embed="rId2">
            <a:alphaModFix/>
          </a:blip>
          <a:srcRect/>
          <a:stretch/>
        </p:blipFill>
        <p:spPr>
          <a:xfrm>
            <a:off x="3571691" y="1828889"/>
            <a:ext cx="2000619" cy="1485723"/>
          </a:xfrm>
          <a:prstGeom prst="rect">
            <a:avLst/>
          </a:prstGeom>
          <a:noFill/>
          <a:ln>
            <a:noFill/>
          </a:ln>
        </p:spPr>
      </p:pic>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434"/>
        <p:cNvGrpSpPr/>
        <p:nvPr/>
      </p:nvGrpSpPr>
      <p:grpSpPr>
        <a:xfrm>
          <a:off x="0" y="0"/>
          <a:ext cx="0" cy="0"/>
          <a:chOff x="0" y="0"/>
          <a:chExt cx="0" cy="0"/>
        </a:xfrm>
      </p:grpSpPr>
      <p:sp>
        <p:nvSpPr>
          <p:cNvPr id="435" name="Google Shape;435;g5c148845de_0_82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6" name="Google Shape;436;g5c148845de_0_826"/>
          <p:cNvPicPr preferRelativeResize="0"/>
          <p:nvPr/>
        </p:nvPicPr>
        <p:blipFill rotWithShape="1">
          <a:blip r:embed="rId2">
            <a:alphaModFix/>
          </a:blip>
          <a:srcRect b="37872"/>
          <a:stretch/>
        </p:blipFill>
        <p:spPr>
          <a:xfrm>
            <a:off x="2834812" y="1770273"/>
            <a:ext cx="3474373" cy="1602952"/>
          </a:xfrm>
          <a:prstGeom prst="rect">
            <a:avLst/>
          </a:prstGeom>
          <a:noFill/>
          <a:ln>
            <a:noFill/>
          </a:ln>
        </p:spPr>
      </p:pic>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437"/>
        <p:cNvGrpSpPr/>
        <p:nvPr/>
      </p:nvGrpSpPr>
      <p:grpSpPr>
        <a:xfrm>
          <a:off x="0" y="0"/>
          <a:ext cx="0" cy="0"/>
          <a:chOff x="0" y="0"/>
          <a:chExt cx="0" cy="0"/>
        </a:xfrm>
      </p:grpSpPr>
      <p:sp>
        <p:nvSpPr>
          <p:cNvPr id="438" name="Google Shape;438;g5c148845de_0_829"/>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9" name="Google Shape;439;g5c148845de_0_829"/>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0" name="Google Shape;440;g5c148845de_0_829"/>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441"/>
        <p:cNvGrpSpPr/>
        <p:nvPr/>
      </p:nvGrpSpPr>
      <p:grpSpPr>
        <a:xfrm>
          <a:off x="0" y="0"/>
          <a:ext cx="0" cy="0"/>
          <a:chOff x="0" y="0"/>
          <a:chExt cx="0" cy="0"/>
        </a:xfrm>
      </p:grpSpPr>
      <p:sp>
        <p:nvSpPr>
          <p:cNvPr id="442" name="Google Shape;442;g5c148845de_0_833"/>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3" name="Google Shape;443;g5c148845de_0_833"/>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444"/>
        <p:cNvGrpSpPr/>
        <p:nvPr/>
      </p:nvGrpSpPr>
      <p:grpSpPr>
        <a:xfrm>
          <a:off x="0" y="0"/>
          <a:ext cx="0" cy="0"/>
          <a:chOff x="0" y="0"/>
          <a:chExt cx="0" cy="0"/>
        </a:xfrm>
      </p:grpSpPr>
      <p:sp>
        <p:nvSpPr>
          <p:cNvPr id="445" name="Google Shape;445;g5c148845de_0_83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g5c148845de_0_836"/>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40"/>
        <p:cNvGrpSpPr/>
        <p:nvPr/>
      </p:nvGrpSpPr>
      <p:grpSpPr>
        <a:xfrm>
          <a:off x="0" y="0"/>
          <a:ext cx="0" cy="0"/>
          <a:chOff x="0" y="0"/>
          <a:chExt cx="0" cy="0"/>
        </a:xfrm>
      </p:grpSpPr>
      <p:sp>
        <p:nvSpPr>
          <p:cNvPr id="41" name="Google Shape;41;p9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42" name="Google Shape;42;p96"/>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47"/>
        <p:cNvGrpSpPr/>
        <p:nvPr/>
      </p:nvGrpSpPr>
      <p:grpSpPr>
        <a:xfrm>
          <a:off x="0" y="0"/>
          <a:ext cx="0" cy="0"/>
          <a:chOff x="0" y="0"/>
          <a:chExt cx="0" cy="0"/>
        </a:xfrm>
      </p:grpSpPr>
      <p:sp>
        <p:nvSpPr>
          <p:cNvPr id="448" name="Google Shape;448;g5c148845de_0_83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49" name="Google Shape;449;g5c148845de_0_839"/>
          <p:cNvPicPr preferRelativeResize="0"/>
          <p:nvPr/>
        </p:nvPicPr>
        <p:blipFill rotWithShape="1">
          <a:blip r:embed="rId2">
            <a:alphaModFix/>
          </a:blip>
          <a:srcRect/>
          <a:stretch/>
        </p:blipFill>
        <p:spPr>
          <a:xfrm>
            <a:off x="4235062" y="4352298"/>
            <a:ext cx="662758" cy="492185"/>
          </a:xfrm>
          <a:prstGeom prst="rect">
            <a:avLst/>
          </a:prstGeom>
          <a:noFill/>
          <a:ln>
            <a:noFill/>
          </a:ln>
        </p:spPr>
      </p:pic>
      <p:sp>
        <p:nvSpPr>
          <p:cNvPr id="450" name="Google Shape;450;g5c148845de_0_839"/>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451"/>
        <p:cNvGrpSpPr/>
        <p:nvPr/>
      </p:nvGrpSpPr>
      <p:grpSpPr>
        <a:xfrm>
          <a:off x="0" y="0"/>
          <a:ext cx="0" cy="0"/>
          <a:chOff x="0" y="0"/>
          <a:chExt cx="0" cy="0"/>
        </a:xfrm>
      </p:grpSpPr>
      <p:pic>
        <p:nvPicPr>
          <p:cNvPr id="452" name="Google Shape;452;g5c148845de_0_843" descr="slide_bg_middle_middle.png"/>
          <p:cNvPicPr preferRelativeResize="0"/>
          <p:nvPr/>
        </p:nvPicPr>
        <p:blipFill rotWithShape="1">
          <a:blip r:embed="rId2">
            <a:alphaModFix/>
          </a:blip>
          <a:srcRect/>
          <a:stretch/>
        </p:blipFill>
        <p:spPr>
          <a:xfrm>
            <a:off x="-1" y="8"/>
            <a:ext cx="9144000" cy="5162549"/>
          </a:xfrm>
          <a:prstGeom prst="rect">
            <a:avLst/>
          </a:prstGeom>
          <a:noFill/>
          <a:ln>
            <a:noFill/>
          </a:ln>
        </p:spPr>
      </p:pic>
      <p:sp>
        <p:nvSpPr>
          <p:cNvPr id="453" name="Google Shape;453;g5c148845de_0_843"/>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43"/>
        <p:cNvGrpSpPr/>
        <p:nvPr/>
      </p:nvGrpSpPr>
      <p:grpSpPr>
        <a:xfrm>
          <a:off x="0" y="0"/>
          <a:ext cx="0" cy="0"/>
          <a:chOff x="0" y="0"/>
          <a:chExt cx="0" cy="0"/>
        </a:xfrm>
      </p:grpSpPr>
      <p:sp>
        <p:nvSpPr>
          <p:cNvPr id="44" name="Google Shape;44;p97"/>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45" name="Google Shape;45;p97"/>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46"/>
        <p:cNvGrpSpPr/>
        <p:nvPr/>
      </p:nvGrpSpPr>
      <p:grpSpPr>
        <a:xfrm>
          <a:off x="0" y="0"/>
          <a:ext cx="0" cy="0"/>
          <a:chOff x="0" y="0"/>
          <a:chExt cx="0" cy="0"/>
        </a:xfrm>
      </p:grpSpPr>
      <p:sp>
        <p:nvSpPr>
          <p:cNvPr id="47" name="Google Shape;47;p98" descr="slide_bg_middle_middle.png"/>
          <p:cNvSpPr/>
          <p:nvPr/>
        </p:nvSpPr>
        <p:spPr>
          <a:xfrm>
            <a:off x="-1" y="8"/>
            <a:ext cx="9144000" cy="51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8"/>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9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8"/>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 name="Google Shape;7;p88"/>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8" name="Google Shape;8;p88"/>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 name="Google Shape;9;p8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10" name="Google Shape;10;p88"/>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91"/>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91"/>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17" name="Google Shape;117;p9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18" name="Google Shape;118;p9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119" name="Google Shape;119;p91"/>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
        <p:nvSpPr>
          <p:cNvPr id="344" name="Google Shape;344;g5c148845de_0_735"/>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5" name="Google Shape;345;g5c148845de_0_73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g5c148845de_0_73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g5c148845de_0_73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48" name="Google Shape;348;g5c148845de_0_735"/>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thoughtspot.com/6.3/admin/data-modeling/data-modeling-settings.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41.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460" name="Google Shape;460;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461" name="Google Shape;461;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462" name="Google Shape;462;p1"/>
          <p:cNvPicPr preferRelativeResize="0"/>
          <p:nvPr/>
        </p:nvPicPr>
        <p:blipFill rotWithShape="1">
          <a:blip r:embed="rId5">
            <a:alphaModFix/>
          </a:blip>
          <a:srcRect/>
          <a:stretch/>
        </p:blipFill>
        <p:spPr>
          <a:xfrm>
            <a:off x="1125220" y="2446629"/>
            <a:ext cx="1387082" cy="1389215"/>
          </a:xfrm>
          <a:prstGeom prst="rect">
            <a:avLst/>
          </a:prstGeom>
          <a:noFill/>
          <a:ln>
            <a:noFill/>
          </a:ln>
        </p:spPr>
      </p:pic>
      <p:pic>
        <p:nvPicPr>
          <p:cNvPr id="463" name="Google Shape;463;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464" name="Google Shape;464;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465" name="Google Shape;465;p1"/>
          <p:cNvPicPr preferRelativeResize="0"/>
          <p:nvPr/>
        </p:nvPicPr>
        <p:blipFill rotWithShape="1">
          <a:blip r:embed="rId8">
            <a:alphaModFix/>
          </a:blip>
          <a:srcRect/>
          <a:stretch/>
        </p:blipFill>
        <p:spPr>
          <a:xfrm>
            <a:off x="5260725" y="2111401"/>
            <a:ext cx="1867918" cy="1845138"/>
          </a:xfrm>
          <a:prstGeom prst="rect">
            <a:avLst/>
          </a:prstGeom>
          <a:noFill/>
          <a:ln>
            <a:noFill/>
          </a:ln>
        </p:spPr>
      </p:pic>
      <p:pic>
        <p:nvPicPr>
          <p:cNvPr id="466" name="Google Shape;466;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467" name="Google Shape;467;p1"/>
          <p:cNvSpPr txBox="1"/>
          <p:nvPr/>
        </p:nvSpPr>
        <p:spPr>
          <a:xfrm>
            <a:off x="123439" y="4964906"/>
            <a:ext cx="878700" cy="115500"/>
          </a:xfrm>
          <a:prstGeom prst="rect">
            <a:avLst/>
          </a:prstGeom>
          <a:no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500"/>
              <a:buFont typeface="Arial"/>
              <a:buNone/>
            </a:pPr>
            <a:r>
              <a:rPr lang="en" sz="500" b="0" i="0" u="none" strike="noStrike" cap="none">
                <a:solidFill>
                  <a:srgbClr val="5E5E5E"/>
                </a:solidFill>
                <a:latin typeface="Helvetica Neue"/>
                <a:ea typeface="Helvetica Neue"/>
                <a:cs typeface="Helvetica Neue"/>
                <a:sym typeface="Helvetica Neue"/>
              </a:rPr>
              <a:t>© </a:t>
            </a:r>
            <a:r>
              <a:rPr lang="en" sz="500" b="0" i="0" u="none" strike="noStrike" cap="none">
                <a:solidFill>
                  <a:srgbClr val="5E5E5E"/>
                </a:solidFill>
                <a:latin typeface="Arial"/>
                <a:ea typeface="Arial"/>
                <a:cs typeface="Arial"/>
                <a:sym typeface="Arial"/>
              </a:rPr>
              <a:t>ThoughtSpot Inc 2019</a:t>
            </a:r>
            <a:endParaRPr sz="500" b="0" i="0" u="none" strike="noStrike" cap="none">
              <a:solidFill>
                <a:schemeClr val="dk1"/>
              </a:solidFill>
              <a:latin typeface="Calibri"/>
              <a:ea typeface="Calibri"/>
              <a:cs typeface="Calibri"/>
              <a:sym typeface="Calibri"/>
            </a:endParaRPr>
          </a:p>
        </p:txBody>
      </p:sp>
      <p:cxnSp>
        <p:nvCxnSpPr>
          <p:cNvPr id="468" name="Google Shape;468;p1"/>
          <p:cNvCxnSpPr/>
          <p:nvPr/>
        </p:nvCxnSpPr>
        <p:spPr>
          <a:xfrm>
            <a:off x="-5284" y="5122863"/>
            <a:ext cx="9163500" cy="0"/>
          </a:xfrm>
          <a:prstGeom prst="straightConnector1">
            <a:avLst/>
          </a:prstGeom>
          <a:noFill/>
          <a:ln w="57150" cap="flat" cmpd="sng">
            <a:solidFill>
              <a:srgbClr val="494EFF"/>
            </a:solidFill>
            <a:prstDash val="solid"/>
            <a:miter lim="400000"/>
            <a:headEnd type="none" w="sm" len="sm"/>
            <a:tailEnd type="none" w="sm" len="sm"/>
          </a:ln>
        </p:spPr>
      </p:cxnSp>
      <p:sp>
        <p:nvSpPr>
          <p:cNvPr id="469" name="Google Shape;469;p1"/>
          <p:cNvSpPr txBox="1"/>
          <p:nvPr/>
        </p:nvSpPr>
        <p:spPr>
          <a:xfrm>
            <a:off x="382290" y="897199"/>
            <a:ext cx="8389500" cy="540600"/>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Clr>
                <a:srgbClr val="000000"/>
              </a:buClr>
              <a:buSzPts val="3000"/>
              <a:buFont typeface="Arial"/>
              <a:buNone/>
            </a:pPr>
            <a:r>
              <a:rPr lang="en" sz="3000" b="1" i="0" u="none" strike="noStrike" cap="none" dirty="0">
                <a:solidFill>
                  <a:srgbClr val="000000"/>
                </a:solidFill>
                <a:latin typeface="Helvetica Neue"/>
                <a:ea typeface="Helvetica Neue"/>
                <a:cs typeface="Helvetica Neue"/>
                <a:sym typeface="Helvetica Neue"/>
              </a:rPr>
              <a:t>Hands On Making Data Searchable </a:t>
            </a:r>
            <a:br>
              <a:rPr lang="en" sz="3000" b="1" i="0" u="none" strike="noStrike" cap="none" dirty="0">
                <a:solidFill>
                  <a:srgbClr val="000000"/>
                </a:solidFill>
                <a:latin typeface="Helvetica Neue"/>
                <a:ea typeface="Helvetica Neue"/>
                <a:cs typeface="Helvetica Neue"/>
                <a:sym typeface="Helvetica Neue"/>
              </a:rPr>
            </a:br>
            <a:r>
              <a:rPr lang="en" sz="1800" b="0" i="0" u="none" strike="noStrike" cap="none" dirty="0">
                <a:solidFill>
                  <a:srgbClr val="000000"/>
                </a:solidFill>
                <a:latin typeface="Helvetica Neue"/>
                <a:ea typeface="Helvetica Neue"/>
                <a:cs typeface="Helvetica Neue"/>
                <a:sym typeface="Helvetica Neue"/>
              </a:rPr>
              <a:t>Version </a:t>
            </a:r>
            <a:r>
              <a:rPr lang="en-US" sz="1800">
                <a:latin typeface="Helvetica Neue"/>
                <a:ea typeface="Helvetica Neue"/>
                <a:cs typeface="Helvetica Neue"/>
                <a:sym typeface="Helvetica Neue"/>
              </a:rPr>
              <a:t>6.3</a:t>
            </a:r>
            <a:endParaRPr sz="1800" b="0" i="0" u="none" strike="noStrike" cap="none" dirty="0">
              <a:solidFill>
                <a:srgbClr val="000000"/>
              </a:solidFill>
              <a:latin typeface="Helvetica Neue"/>
              <a:ea typeface="Helvetica Neue"/>
              <a:cs typeface="Helvetica Neue"/>
              <a:sym typeface="Helvetica Neue"/>
            </a:endParaRPr>
          </a:p>
        </p:txBody>
      </p:sp>
      <p:pic>
        <p:nvPicPr>
          <p:cNvPr id="470" name="Google Shape;470;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471" name="Google Shape;471;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472" name="Google Shape;472;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473" name="Google Shape;473;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474" name="Google Shape;474;p1"/>
          <p:cNvSpPr/>
          <p:nvPr/>
        </p:nvSpPr>
        <p:spPr>
          <a:xfrm>
            <a:off x="3437030" y="1874126"/>
            <a:ext cx="2358600" cy="2358900"/>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475" name="Google Shape;475;p1"/>
          <p:cNvPicPr preferRelativeResize="0"/>
          <p:nvPr/>
        </p:nvPicPr>
        <p:blipFill rotWithShape="1">
          <a:blip r:embed="rId14">
            <a:alphaModFix/>
          </a:blip>
          <a:srcRect/>
          <a:stretch/>
        </p:blipFill>
        <p:spPr>
          <a:xfrm>
            <a:off x="3325221" y="1749969"/>
            <a:ext cx="2611629" cy="2619842"/>
          </a:xfrm>
          <a:prstGeom prst="rect">
            <a:avLst/>
          </a:prstGeom>
          <a:noFill/>
          <a:ln>
            <a:noFill/>
          </a:ln>
        </p:spPr>
      </p:pic>
      <p:pic>
        <p:nvPicPr>
          <p:cNvPr id="476" name="Google Shape;476;p1" descr="E:\Work\japan\Aloki\ThoughSpot\PPT\First call Animation 2018\6-6-2018\Ref\10.png"/>
          <p:cNvPicPr preferRelativeResize="0"/>
          <p:nvPr/>
        </p:nvPicPr>
        <p:blipFill rotWithShape="1">
          <a:blip r:embed="rId15">
            <a:alphaModFix/>
          </a:blip>
          <a:srcRect/>
          <a:stretch/>
        </p:blipFill>
        <p:spPr>
          <a:xfrm>
            <a:off x="4184831" y="2062726"/>
            <a:ext cx="839773" cy="2817193"/>
          </a:xfrm>
          <a:prstGeom prst="rect">
            <a:avLst/>
          </a:prstGeom>
          <a:noFill/>
          <a:ln>
            <a:noFill/>
          </a:ln>
        </p:spPr>
      </p:pic>
      <p:pic>
        <p:nvPicPr>
          <p:cNvPr id="477" name="Google Shape;477;p1"/>
          <p:cNvPicPr preferRelativeResize="0"/>
          <p:nvPr/>
        </p:nvPicPr>
        <p:blipFill rotWithShape="1">
          <a:blip r:embed="rId16">
            <a:alphaModFix/>
          </a:blip>
          <a:srcRect t="26299" b="23868"/>
          <a:stretch/>
        </p:blipFill>
        <p:spPr>
          <a:xfrm>
            <a:off x="3405580" y="225532"/>
            <a:ext cx="2342076" cy="49828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a:t>
            </a:fld>
            <a:endParaRPr lang="uk-UA"/>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74;p12"/>
          <p:cNvSpPr txBox="1">
            <a:spLocks noGrp="1"/>
          </p:cNvSpPr>
          <p:nvPr>
            <p:ph type="body" idx="1"/>
          </p:nvPr>
        </p:nvSpPr>
        <p:spPr>
          <a:xfrm>
            <a:off x="423674" y="940788"/>
            <a:ext cx="7805925"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You can change the Column Type to either Attribute or Measure, indicate whether it is Additive, and set the default Aggregation.</a:t>
            </a: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262268" y="78584"/>
            <a:ext cx="8749209"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Column Type, Additive, Aggregation</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9540"/>
          <a:stretch/>
        </p:blipFill>
        <p:spPr>
          <a:xfrm>
            <a:off x="1464954" y="1892107"/>
            <a:ext cx="5723363" cy="2926988"/>
          </a:xfrm>
          <a:prstGeom prst="rect">
            <a:avLst/>
          </a:prstGeom>
          <a:solidFill>
            <a:schemeClr val="bg1"/>
          </a:solidFill>
          <a:ln>
            <a:solidFill>
              <a:schemeClr val="bg1">
                <a:lumMod val="50000"/>
              </a:schemeClr>
            </a:solidFill>
          </a:ln>
        </p:spPr>
      </p:pic>
      <p:sp>
        <p:nvSpPr>
          <p:cNvPr id="9" name="Rounded Rectangle 8"/>
          <p:cNvSpPr/>
          <p:nvPr/>
        </p:nvSpPr>
        <p:spPr>
          <a:xfrm>
            <a:off x="3235663" y="3355601"/>
            <a:ext cx="3757422"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pic>
        <p:nvPicPr>
          <p:cNvPr id="8" name="Picture 7">
            <a:extLst>
              <a:ext uri="{FF2B5EF4-FFF2-40B4-BE49-F238E27FC236}">
                <a16:creationId xmlns:a16="http://schemas.microsoft.com/office/drawing/2014/main" id="{A8A3C925-CCD5-904E-B683-AC30147208E0}"/>
              </a:ext>
            </a:extLst>
          </p:cNvPr>
          <p:cNvPicPr>
            <a:picLocks noChangeAspect="1"/>
          </p:cNvPicPr>
          <p:nvPr/>
        </p:nvPicPr>
        <p:blipFill rotWithShape="1">
          <a:blip r:embed="rId4"/>
          <a:srcRect l="1140" t="9981" r="11734" b="7099"/>
          <a:stretch/>
        </p:blipFill>
        <p:spPr>
          <a:xfrm>
            <a:off x="1522778" y="2704225"/>
            <a:ext cx="5665539" cy="186562"/>
          </a:xfrm>
          <a:prstGeom prst="rect">
            <a:avLst/>
          </a:prstGeom>
        </p:spPr>
      </p:pic>
    </p:spTree>
    <p:extLst>
      <p:ext uri="{BB962C8B-B14F-4D97-AF65-F5344CB8AC3E}">
        <p14:creationId xmlns:p14="http://schemas.microsoft.com/office/powerpoint/2010/main" val="1302852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74;p12"/>
          <p:cNvSpPr txBox="1">
            <a:spLocks noGrp="1"/>
          </p:cNvSpPr>
          <p:nvPr>
            <p:ph type="body" idx="1"/>
          </p:nvPr>
        </p:nvSpPr>
        <p:spPr>
          <a:xfrm>
            <a:off x="423674" y="940788"/>
            <a:ext cx="7805925"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You can Hide columns from users, enter Synonyms, and specify if you want to exclude columns from </a:t>
            </a:r>
            <a:r>
              <a:rPr lang="en-US" sz="1800" dirty="0" err="1">
                <a:latin typeface="Helvetica Neue Light" panose="02000403000000020004" pitchFamily="2" charset="0"/>
                <a:ea typeface="Helvetica Neue Light" panose="02000403000000020004" pitchFamily="2" charset="0"/>
              </a:rPr>
              <a:t>SpotIQ</a:t>
            </a:r>
            <a:r>
              <a:rPr lang="en-US" sz="1800" dirty="0">
                <a:latin typeface="Helvetica Neue Light" panose="02000403000000020004" pitchFamily="2" charset="0"/>
                <a:ea typeface="Helvetica Neue Light" panose="02000403000000020004" pitchFamily="2" charset="0"/>
              </a:rPr>
              <a:t> analysis.</a:t>
            </a: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1" y="83388"/>
            <a:ext cx="9644063"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500" dirty="0">
                <a:solidFill>
                  <a:srgbClr val="2E3037"/>
                </a:solidFill>
              </a:rPr>
              <a:t>Data Management: Hidden, Synonyms, </a:t>
            </a:r>
            <a:r>
              <a:rPr lang="en-US" sz="2500" dirty="0" err="1">
                <a:solidFill>
                  <a:srgbClr val="2E3037"/>
                </a:solidFill>
              </a:rPr>
              <a:t>SpotIQ</a:t>
            </a:r>
            <a:r>
              <a:rPr lang="en-US" sz="2500" dirty="0">
                <a:solidFill>
                  <a:srgbClr val="2E3037"/>
                </a:solidFill>
              </a:rPr>
              <a:t> Preference</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125" y="1862209"/>
            <a:ext cx="6202017" cy="2986783"/>
          </a:xfrm>
          <a:prstGeom prst="rect">
            <a:avLst/>
          </a:prstGeom>
          <a:ln>
            <a:solidFill>
              <a:schemeClr val="bg1">
                <a:lumMod val="50000"/>
              </a:schemeClr>
            </a:solidFill>
          </a:ln>
        </p:spPr>
      </p:pic>
      <p:sp>
        <p:nvSpPr>
          <p:cNvPr id="9" name="Rounded Rectangle 8"/>
          <p:cNvSpPr/>
          <p:nvPr/>
        </p:nvSpPr>
        <p:spPr>
          <a:xfrm>
            <a:off x="3580219" y="3355600"/>
            <a:ext cx="3960268"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pic>
        <p:nvPicPr>
          <p:cNvPr id="10" name="Picture 9">
            <a:extLst>
              <a:ext uri="{FF2B5EF4-FFF2-40B4-BE49-F238E27FC236}">
                <a16:creationId xmlns:a16="http://schemas.microsoft.com/office/drawing/2014/main" id="{FCE987CC-7006-FC47-A5F0-DF39F64F9F1C}"/>
              </a:ext>
            </a:extLst>
          </p:cNvPr>
          <p:cNvPicPr>
            <a:picLocks noChangeAspect="1"/>
          </p:cNvPicPr>
          <p:nvPr/>
        </p:nvPicPr>
        <p:blipFill rotWithShape="1">
          <a:blip r:embed="rId4"/>
          <a:srcRect l="1140" t="9980" r="3579" b="13607"/>
          <a:stretch/>
        </p:blipFill>
        <p:spPr>
          <a:xfrm>
            <a:off x="1650158" y="2690972"/>
            <a:ext cx="6153984" cy="170761"/>
          </a:xfrm>
          <a:prstGeom prst="rect">
            <a:avLst/>
          </a:prstGeom>
        </p:spPr>
      </p:pic>
      <p:pic>
        <p:nvPicPr>
          <p:cNvPr id="11" name="Picture 10">
            <a:extLst>
              <a:ext uri="{FF2B5EF4-FFF2-40B4-BE49-F238E27FC236}">
                <a16:creationId xmlns:a16="http://schemas.microsoft.com/office/drawing/2014/main" id="{2F21FD8D-8AC3-0749-9753-342172EDC65C}"/>
              </a:ext>
            </a:extLst>
          </p:cNvPr>
          <p:cNvPicPr>
            <a:picLocks noChangeAspect="1"/>
          </p:cNvPicPr>
          <p:nvPr/>
        </p:nvPicPr>
        <p:blipFill rotWithShape="1">
          <a:blip r:embed="rId4"/>
          <a:srcRect l="1140" t="9981" r="11734" b="7099"/>
          <a:stretch/>
        </p:blipFill>
        <p:spPr>
          <a:xfrm>
            <a:off x="1650158" y="2680615"/>
            <a:ext cx="5665539" cy="186562"/>
          </a:xfrm>
          <a:prstGeom prst="rect">
            <a:avLst/>
          </a:prstGeom>
        </p:spPr>
      </p:pic>
    </p:spTree>
    <p:extLst>
      <p:ext uri="{BB962C8B-B14F-4D97-AF65-F5344CB8AC3E}">
        <p14:creationId xmlns:p14="http://schemas.microsoft.com/office/powerpoint/2010/main" val="11166968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783" y="2130141"/>
            <a:ext cx="6334537" cy="2789378"/>
          </a:xfrm>
          <a:prstGeom prst="rect">
            <a:avLst/>
          </a:prstGeom>
          <a:ln>
            <a:solidFill>
              <a:schemeClr val="bg1">
                <a:lumMod val="50000"/>
              </a:schemeClr>
            </a:solidFill>
          </a:ln>
        </p:spPr>
      </p:pic>
      <p:sp>
        <p:nvSpPr>
          <p:cNvPr id="5" name="Google Shape;574;p12"/>
          <p:cNvSpPr txBox="1">
            <a:spLocks noGrp="1"/>
          </p:cNvSpPr>
          <p:nvPr>
            <p:ph type="body" idx="1"/>
          </p:nvPr>
        </p:nvSpPr>
        <p:spPr>
          <a:xfrm>
            <a:off x="423674" y="940788"/>
            <a:ext cx="7805925" cy="508200"/>
          </a:xfrm>
          <a:prstGeom prst="rect">
            <a:avLst/>
          </a:prstGeom>
          <a:noFill/>
          <a:ln>
            <a:noFill/>
          </a:ln>
        </p:spPr>
        <p:txBody>
          <a:bodyPr spcFirstLastPara="1" wrap="square" lIns="91425" tIns="91425" rIns="91425" bIns="91425" anchor="t" anchorCtr="0">
            <a:noAutofit/>
          </a:bodyPr>
          <a:lstStyle/>
          <a:p>
            <a:pPr marL="0" lvl="0" indent="0">
              <a:spcBef>
                <a:spcPts val="480"/>
              </a:spcBef>
              <a:buNone/>
            </a:pPr>
            <a:r>
              <a:rPr lang="en-US" sz="1800" dirty="0">
                <a:latin typeface="Helvetica Neue Light" panose="02000403000000020004" pitchFamily="2" charset="0"/>
                <a:ea typeface="Helvetica Neue Light" panose="02000403000000020004" pitchFamily="2" charset="0"/>
              </a:rPr>
              <a:t>ThoughtSpot dynamically indexes Search bar suggestions for column names and values. You can control whether and how ThoughtSpot suggests column values.</a:t>
            </a: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262268" y="78584"/>
            <a:ext cx="8881732"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Index Type (Suggestion Indexing)</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sp>
        <p:nvSpPr>
          <p:cNvPr id="9" name="Rounded Rectangle 8"/>
          <p:cNvSpPr/>
          <p:nvPr/>
        </p:nvSpPr>
        <p:spPr>
          <a:xfrm>
            <a:off x="3047998" y="3524830"/>
            <a:ext cx="1046924"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pic>
        <p:nvPicPr>
          <p:cNvPr id="8" name="Picture 7">
            <a:extLst>
              <a:ext uri="{FF2B5EF4-FFF2-40B4-BE49-F238E27FC236}">
                <a16:creationId xmlns:a16="http://schemas.microsoft.com/office/drawing/2014/main" id="{CAABDDDD-A210-B048-8E7D-CD8C716341EE}"/>
              </a:ext>
            </a:extLst>
          </p:cNvPr>
          <p:cNvPicPr>
            <a:picLocks noChangeAspect="1"/>
          </p:cNvPicPr>
          <p:nvPr/>
        </p:nvPicPr>
        <p:blipFill rotWithShape="1">
          <a:blip r:embed="rId4"/>
          <a:srcRect l="1140" t="9981" r="11734" b="7099"/>
          <a:stretch/>
        </p:blipFill>
        <p:spPr>
          <a:xfrm>
            <a:off x="1755678" y="2926142"/>
            <a:ext cx="5665539" cy="186562"/>
          </a:xfrm>
          <a:prstGeom prst="rect">
            <a:avLst/>
          </a:prstGeom>
        </p:spPr>
      </p:pic>
    </p:spTree>
    <p:extLst>
      <p:ext uri="{BB962C8B-B14F-4D97-AF65-F5344CB8AC3E}">
        <p14:creationId xmlns:p14="http://schemas.microsoft.com/office/powerpoint/2010/main" val="3385983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783" y="2130141"/>
            <a:ext cx="6334537" cy="2789378"/>
          </a:xfrm>
          <a:prstGeom prst="rect">
            <a:avLst/>
          </a:prstGeom>
          <a:ln>
            <a:solidFill>
              <a:schemeClr val="bg1">
                <a:lumMod val="50000"/>
              </a:schemeClr>
            </a:solidFill>
          </a:ln>
        </p:spPr>
      </p:pic>
      <p:sp>
        <p:nvSpPr>
          <p:cNvPr id="5" name="Google Shape;574;p12"/>
          <p:cNvSpPr txBox="1">
            <a:spLocks noGrp="1"/>
          </p:cNvSpPr>
          <p:nvPr>
            <p:ph type="body" idx="1"/>
          </p:nvPr>
        </p:nvSpPr>
        <p:spPr>
          <a:xfrm>
            <a:off x="423674" y="940787"/>
            <a:ext cx="7805925" cy="941021"/>
          </a:xfrm>
          <a:prstGeom prst="rect">
            <a:avLst/>
          </a:prstGeom>
          <a:noFill/>
          <a:ln>
            <a:noFill/>
          </a:ln>
        </p:spPr>
        <p:txBody>
          <a:bodyPr spcFirstLastPara="1" wrap="square" lIns="91425" tIns="91425" rIns="91425" bIns="91425" anchor="t" anchorCtr="0">
            <a:noAutofit/>
          </a:bodyPr>
          <a:lstStyle/>
          <a:p>
            <a:pPr marL="0" indent="0">
              <a:spcBef>
                <a:spcPts val="480"/>
              </a:spcBef>
              <a:buNone/>
            </a:pPr>
            <a:r>
              <a:rPr lang="en-US" sz="1800" dirty="0">
                <a:solidFill>
                  <a:srgbClr val="000000"/>
                </a:solidFill>
                <a:latin typeface="Helvetica Neue Light" panose="02000403000000020004" pitchFamily="2" charset="0"/>
                <a:ea typeface="Helvetica Neue Light" panose="02000403000000020004" pitchFamily="2" charset="0"/>
                <a:cs typeface="Arial"/>
                <a:sym typeface="Arial"/>
              </a:rPr>
              <a:t>A column’s Index Priority determines the order or rank in which it and its values appear in the search dropdown</a:t>
            </a:r>
            <a:r>
              <a:rPr lang="en-US" sz="1800" dirty="0">
                <a:latin typeface="Helvetica Neue Light" panose="02000403000000020004" pitchFamily="2" charset="0"/>
                <a:ea typeface="Helvetica Neue Light" panose="02000403000000020004" pitchFamily="2" charset="0"/>
              </a:rPr>
              <a:t>. Higher values as Index Priority. </a:t>
            </a:r>
            <a:endParaRPr sz="1800"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262268" y="78584"/>
            <a:ext cx="8881732"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Index Priority (Suggestion Indexing)</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sp>
        <p:nvSpPr>
          <p:cNvPr id="9" name="Rounded Rectangle 8"/>
          <p:cNvSpPr/>
          <p:nvPr/>
        </p:nvSpPr>
        <p:spPr>
          <a:xfrm>
            <a:off x="6546572" y="3524830"/>
            <a:ext cx="1046924"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13</a:t>
            </a:fld>
            <a:endParaRPr lang="uk-UA"/>
          </a:p>
        </p:txBody>
      </p:sp>
      <p:pic>
        <p:nvPicPr>
          <p:cNvPr id="8" name="Picture 7">
            <a:extLst>
              <a:ext uri="{FF2B5EF4-FFF2-40B4-BE49-F238E27FC236}">
                <a16:creationId xmlns:a16="http://schemas.microsoft.com/office/drawing/2014/main" id="{4F480C5F-436B-4045-BA1C-7F16E5B48812}"/>
              </a:ext>
            </a:extLst>
          </p:cNvPr>
          <p:cNvPicPr>
            <a:picLocks noChangeAspect="1"/>
          </p:cNvPicPr>
          <p:nvPr/>
        </p:nvPicPr>
        <p:blipFill rotWithShape="1">
          <a:blip r:embed="rId4"/>
          <a:srcRect l="1140" t="9981" r="11734" b="7099"/>
          <a:stretch/>
        </p:blipFill>
        <p:spPr>
          <a:xfrm>
            <a:off x="1755678" y="2926142"/>
            <a:ext cx="5665539" cy="186562"/>
          </a:xfrm>
          <a:prstGeom prst="rect">
            <a:avLst/>
          </a:prstGeom>
        </p:spPr>
      </p:pic>
    </p:spTree>
    <p:extLst>
      <p:ext uri="{BB962C8B-B14F-4D97-AF65-F5344CB8AC3E}">
        <p14:creationId xmlns:p14="http://schemas.microsoft.com/office/powerpoint/2010/main" val="599453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635;p18"/>
          <p:cNvPicPr preferRelativeResize="0"/>
          <p:nvPr/>
        </p:nvPicPr>
        <p:blipFill rotWithShape="1">
          <a:blip r:embed="rId3">
            <a:alphaModFix/>
          </a:blip>
          <a:srcRect/>
          <a:stretch/>
        </p:blipFill>
        <p:spPr>
          <a:xfrm>
            <a:off x="5202178" y="2211723"/>
            <a:ext cx="3334582" cy="2546700"/>
          </a:xfrm>
          <a:prstGeom prst="rect">
            <a:avLst/>
          </a:prstGeom>
          <a:noFill/>
          <a:ln w="9525" cap="flat" cmpd="sng">
            <a:solidFill>
              <a:srgbClr val="666666"/>
            </a:solidFill>
            <a:prstDash val="solid"/>
            <a:round/>
            <a:headEnd type="none" w="sm" len="sm"/>
            <a:tailEnd type="none" w="sm" len="sm"/>
          </a:ln>
        </p:spPr>
      </p:pic>
      <p:sp>
        <p:nvSpPr>
          <p:cNvPr id="5" name="Google Shape;574;p12"/>
          <p:cNvSpPr txBox="1">
            <a:spLocks noGrp="1"/>
          </p:cNvSpPr>
          <p:nvPr>
            <p:ph type="body" idx="1"/>
          </p:nvPr>
        </p:nvSpPr>
        <p:spPr>
          <a:xfrm>
            <a:off x="423674" y="940788"/>
            <a:ext cx="5420535"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The Geo </a:t>
            </a:r>
            <a:r>
              <a:rPr lang="en-US" sz="1800" dirty="0" err="1">
                <a:latin typeface="Helvetica Neue Light" panose="02000403000000020004" pitchFamily="2" charset="0"/>
                <a:ea typeface="Helvetica Neue Light" panose="02000403000000020004" pitchFamily="2" charset="0"/>
              </a:rPr>
              <a:t>Config</a:t>
            </a:r>
            <a:r>
              <a:rPr lang="en-US" sz="1800" dirty="0">
                <a:latin typeface="Helvetica Neue Light" panose="02000403000000020004" pitchFamily="2" charset="0"/>
                <a:ea typeface="Helvetica Neue Light" panose="02000403000000020004" pitchFamily="2" charset="0"/>
              </a:rPr>
              <a:t> allows a column to be used in </a:t>
            </a:r>
            <a:r>
              <a:rPr lang="en-US" sz="1800" dirty="0" err="1">
                <a:latin typeface="Helvetica Neue Light" panose="02000403000000020004" pitchFamily="2" charset="0"/>
                <a:ea typeface="Helvetica Neue Light" panose="02000403000000020004" pitchFamily="2" charset="0"/>
              </a:rPr>
              <a:t>GeoMap</a:t>
            </a:r>
            <a:r>
              <a:rPr lang="en-US" sz="1800" dirty="0">
                <a:latin typeface="Helvetica Neue Light" panose="02000403000000020004" pitchFamily="2" charset="0"/>
                <a:ea typeface="Helvetica Neue Light" panose="02000403000000020004" pitchFamily="2" charset="0"/>
              </a:rPr>
              <a:t> visualizations. This step is needed so maps can be shown! </a:t>
            </a: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262268" y="78584"/>
            <a:ext cx="8881732"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Geo </a:t>
            </a:r>
            <a:r>
              <a:rPr lang="en-US" sz="2600" dirty="0" err="1">
                <a:solidFill>
                  <a:srgbClr val="2E3037"/>
                </a:solidFill>
              </a:rPr>
              <a:t>Config</a:t>
            </a:r>
            <a:endParaRPr lang="en-US" sz="2600" dirty="0">
              <a:solidFill>
                <a:srgbClr val="2E3037"/>
              </a:solidFill>
            </a:endParaRP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30335"/>
          <a:stretch/>
        </p:blipFill>
        <p:spPr>
          <a:xfrm>
            <a:off x="423674" y="2090384"/>
            <a:ext cx="4412973" cy="2789378"/>
          </a:xfrm>
          <a:prstGeom prst="rect">
            <a:avLst/>
          </a:prstGeom>
          <a:ln>
            <a:solidFill>
              <a:schemeClr val="bg1">
                <a:lumMod val="50000"/>
              </a:schemeClr>
            </a:solidFill>
          </a:ln>
        </p:spPr>
      </p:pic>
      <p:sp>
        <p:nvSpPr>
          <p:cNvPr id="10" name="Rounded Rectangle 9"/>
          <p:cNvSpPr/>
          <p:nvPr/>
        </p:nvSpPr>
        <p:spPr>
          <a:xfrm>
            <a:off x="3915620" y="3485073"/>
            <a:ext cx="921027"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634;p18"/>
          <p:cNvPicPr preferRelativeResize="0"/>
          <p:nvPr/>
        </p:nvPicPr>
        <p:blipFill rotWithShape="1">
          <a:blip r:embed="rId5">
            <a:alphaModFix/>
          </a:blip>
          <a:srcRect/>
          <a:stretch/>
        </p:blipFill>
        <p:spPr>
          <a:xfrm>
            <a:off x="6414086" y="951312"/>
            <a:ext cx="2122674" cy="1123744"/>
          </a:xfrm>
          <a:prstGeom prst="rect">
            <a:avLst/>
          </a:prstGeom>
          <a:noFill/>
          <a:ln>
            <a:noFill/>
          </a:ln>
        </p:spPr>
      </p:pic>
      <p:sp>
        <p:nvSpPr>
          <p:cNvPr id="4" name="Chevron 3"/>
          <p:cNvSpPr/>
          <p:nvPr/>
        </p:nvSpPr>
        <p:spPr>
          <a:xfrm>
            <a:off x="3597965" y="4513417"/>
            <a:ext cx="198782" cy="190800"/>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14</a:t>
            </a:fld>
            <a:endParaRPr lang="uk-UA"/>
          </a:p>
        </p:txBody>
      </p:sp>
      <p:pic>
        <p:nvPicPr>
          <p:cNvPr id="13" name="Picture 12">
            <a:extLst>
              <a:ext uri="{FF2B5EF4-FFF2-40B4-BE49-F238E27FC236}">
                <a16:creationId xmlns:a16="http://schemas.microsoft.com/office/drawing/2014/main" id="{FC42FC82-B91C-A24E-A022-8271EEA42BA7}"/>
              </a:ext>
            </a:extLst>
          </p:cNvPr>
          <p:cNvPicPr>
            <a:picLocks noChangeAspect="1"/>
          </p:cNvPicPr>
          <p:nvPr/>
        </p:nvPicPr>
        <p:blipFill rotWithShape="1">
          <a:blip r:embed="rId6"/>
          <a:srcRect l="1140" t="9979" r="30874" b="4082"/>
          <a:stretch/>
        </p:blipFill>
        <p:spPr>
          <a:xfrm>
            <a:off x="465640" y="2903842"/>
            <a:ext cx="4362540" cy="190801"/>
          </a:xfrm>
          <a:prstGeom prst="rect">
            <a:avLst/>
          </a:prstGeom>
        </p:spPr>
      </p:pic>
    </p:spTree>
    <p:extLst>
      <p:ext uri="{BB962C8B-B14F-4D97-AF65-F5344CB8AC3E}">
        <p14:creationId xmlns:p14="http://schemas.microsoft.com/office/powerpoint/2010/main" val="20388130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74;p12"/>
          <p:cNvSpPr txBox="1">
            <a:spLocks noGrp="1"/>
          </p:cNvSpPr>
          <p:nvPr>
            <p:ph type="body" idx="1"/>
          </p:nvPr>
        </p:nvSpPr>
        <p:spPr>
          <a:xfrm>
            <a:off x="423674" y="787874"/>
            <a:ext cx="7805925" cy="941021"/>
          </a:xfrm>
          <a:prstGeom prst="rect">
            <a:avLst/>
          </a:prstGeom>
          <a:noFill/>
          <a:ln>
            <a:noFill/>
          </a:ln>
        </p:spPr>
        <p:txBody>
          <a:bodyPr spcFirstLastPara="1" wrap="square" lIns="91425" tIns="91425" rIns="91425" bIns="91425" anchor="t" anchorCtr="0">
            <a:noAutofit/>
          </a:bodyPr>
          <a:lstStyle/>
          <a:p>
            <a:pPr marL="0" indent="0">
              <a:spcBef>
                <a:spcPts val="480"/>
              </a:spcBef>
              <a:buNone/>
            </a:pPr>
            <a:r>
              <a:rPr lang="en-US" sz="1800" dirty="0">
                <a:solidFill>
                  <a:srgbClr val="000000"/>
                </a:solidFill>
                <a:latin typeface="Helvetica Neue Light" panose="02000403000000020004" pitchFamily="2" charset="0"/>
                <a:ea typeface="Helvetica Neue Light" panose="02000403000000020004" pitchFamily="2" charset="0"/>
                <a:cs typeface="Helvetica Neue" charset="0"/>
                <a:sym typeface="Arial"/>
              </a:rPr>
              <a:t>You can set a format for how currencies display in tables and charts. For example, you can display currencies in a standard European Euro or US Dollar format, based on the data modeling setting Currency Type. </a:t>
            </a:r>
            <a:endParaRPr dirty="0">
              <a:latin typeface="Helvetica Neue Light" panose="02000403000000020004" pitchFamily="2" charset="0"/>
              <a:ea typeface="Helvetica Neue Light" panose="02000403000000020004" pitchFamily="2" charset="0"/>
              <a:cs typeface="Helvetica Neue" charset="0"/>
            </a:endParaRPr>
          </a:p>
        </p:txBody>
      </p:sp>
      <p:sp>
        <p:nvSpPr>
          <p:cNvPr id="6" name="Google Shape;435;p18"/>
          <p:cNvSpPr txBox="1">
            <a:spLocks/>
          </p:cNvSpPr>
          <p:nvPr/>
        </p:nvSpPr>
        <p:spPr>
          <a:xfrm>
            <a:off x="262268" y="78584"/>
            <a:ext cx="8881732"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Currency Type</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172" r="56521"/>
          <a:stretch/>
        </p:blipFill>
        <p:spPr>
          <a:xfrm>
            <a:off x="646596" y="1953070"/>
            <a:ext cx="2823301" cy="2886426"/>
          </a:xfrm>
          <a:prstGeom prst="rect">
            <a:avLst/>
          </a:prstGeom>
          <a:ln>
            <a:solidFill>
              <a:schemeClr val="bg1">
                <a:lumMod val="50000"/>
              </a:schemeClr>
            </a:solidFill>
          </a:ln>
        </p:spPr>
      </p:pic>
      <p:sp>
        <p:nvSpPr>
          <p:cNvPr id="10" name="Rounded Rectangle 9"/>
          <p:cNvSpPr/>
          <p:nvPr/>
        </p:nvSpPr>
        <p:spPr>
          <a:xfrm>
            <a:off x="2260788" y="3198982"/>
            <a:ext cx="921027" cy="28029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docs.thoughtspot.com/5.3/images/specify_currency_ty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88" y="1881808"/>
            <a:ext cx="4600575"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15</a:t>
            </a:fld>
            <a:endParaRPr lang="uk-UA"/>
          </a:p>
        </p:txBody>
      </p:sp>
      <p:pic>
        <p:nvPicPr>
          <p:cNvPr id="9" name="Picture 8">
            <a:extLst>
              <a:ext uri="{FF2B5EF4-FFF2-40B4-BE49-F238E27FC236}">
                <a16:creationId xmlns:a16="http://schemas.microsoft.com/office/drawing/2014/main" id="{DE760A21-2D93-624C-95B5-0B9589E12D42}"/>
              </a:ext>
            </a:extLst>
          </p:cNvPr>
          <p:cNvPicPr>
            <a:picLocks noChangeAspect="1"/>
          </p:cNvPicPr>
          <p:nvPr/>
        </p:nvPicPr>
        <p:blipFill rotWithShape="1">
          <a:blip r:embed="rId5"/>
          <a:srcRect l="1140" t="9979" r="54862" b="-3801"/>
          <a:stretch/>
        </p:blipFill>
        <p:spPr>
          <a:xfrm>
            <a:off x="651404" y="2560296"/>
            <a:ext cx="2823301" cy="208304"/>
          </a:xfrm>
          <a:prstGeom prst="rect">
            <a:avLst/>
          </a:prstGeom>
        </p:spPr>
      </p:pic>
    </p:spTree>
    <p:extLst>
      <p:ext uri="{BB962C8B-B14F-4D97-AF65-F5344CB8AC3E}">
        <p14:creationId xmlns:p14="http://schemas.microsoft.com/office/powerpoint/2010/main" val="19227148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0337"/>
          <a:stretch/>
        </p:blipFill>
        <p:spPr>
          <a:xfrm>
            <a:off x="1668669" y="2439020"/>
            <a:ext cx="5954629" cy="2247280"/>
          </a:xfrm>
          <a:prstGeom prst="rect">
            <a:avLst/>
          </a:prstGeom>
          <a:ln>
            <a:solidFill>
              <a:schemeClr val="bg1">
                <a:lumMod val="50000"/>
              </a:schemeClr>
            </a:solidFill>
          </a:ln>
        </p:spPr>
      </p:pic>
      <p:sp>
        <p:nvSpPr>
          <p:cNvPr id="5" name="Google Shape;574;p12"/>
          <p:cNvSpPr txBox="1">
            <a:spLocks noGrp="1"/>
          </p:cNvSpPr>
          <p:nvPr>
            <p:ph type="body" idx="1"/>
          </p:nvPr>
        </p:nvSpPr>
        <p:spPr>
          <a:xfrm>
            <a:off x="423674" y="940787"/>
            <a:ext cx="7805925" cy="941021"/>
          </a:xfrm>
          <a:prstGeom prst="rect">
            <a:avLst/>
          </a:prstGeom>
          <a:noFill/>
          <a:ln>
            <a:noFill/>
          </a:ln>
        </p:spPr>
        <p:txBody>
          <a:bodyPr spcFirstLastPara="1" wrap="square" lIns="91425" tIns="91425" rIns="91425" bIns="91425" anchor="t" anchorCtr="0">
            <a:noAutofit/>
          </a:bodyPr>
          <a:lstStyle/>
          <a:p>
            <a:pPr marL="0" indent="0">
              <a:spcBef>
                <a:spcPts val="480"/>
              </a:spcBef>
              <a:buNone/>
            </a:pPr>
            <a:r>
              <a:rPr lang="en-US" sz="1800" dirty="0">
                <a:solidFill>
                  <a:srgbClr val="000000"/>
                </a:solidFill>
                <a:latin typeface="Helvetica Neue Light" panose="02000403000000020004" pitchFamily="2" charset="0"/>
                <a:ea typeface="Helvetica Neue Light" panose="02000403000000020004" pitchFamily="2" charset="0"/>
                <a:cs typeface="Arial"/>
              </a:rPr>
              <a:t>Attribution Dimension setting only applies to tables that join over a chasm trap. When Attribution Dimension is set as “No”, it indicates that the table is not to be used to resolve a chasm trap.</a:t>
            </a:r>
            <a:endParaRPr sz="1800" dirty="0">
              <a:solidFill>
                <a:srgbClr val="000000"/>
              </a:solidFill>
              <a:latin typeface="Helvetica Neue Light" panose="02000403000000020004" pitchFamily="2" charset="0"/>
              <a:ea typeface="Helvetica Neue Light" panose="02000403000000020004" pitchFamily="2" charset="0"/>
              <a:cs typeface="Arial"/>
            </a:endParaRPr>
          </a:p>
        </p:txBody>
      </p:sp>
      <p:sp>
        <p:nvSpPr>
          <p:cNvPr id="6" name="Google Shape;435;p18"/>
          <p:cNvSpPr txBox="1">
            <a:spLocks/>
          </p:cNvSpPr>
          <p:nvPr/>
        </p:nvSpPr>
        <p:spPr>
          <a:xfrm>
            <a:off x="262268" y="78584"/>
            <a:ext cx="8881732"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 Management: Attribution Dimension</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sp>
        <p:nvSpPr>
          <p:cNvPr id="9" name="Rounded Rectangle 8"/>
          <p:cNvSpPr/>
          <p:nvPr/>
        </p:nvSpPr>
        <p:spPr>
          <a:xfrm>
            <a:off x="4503458" y="3677821"/>
            <a:ext cx="1368703"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16</a:t>
            </a:fld>
            <a:endParaRPr lang="uk-UA"/>
          </a:p>
        </p:txBody>
      </p:sp>
      <p:pic>
        <p:nvPicPr>
          <p:cNvPr id="10" name="Picture 9">
            <a:extLst>
              <a:ext uri="{FF2B5EF4-FFF2-40B4-BE49-F238E27FC236}">
                <a16:creationId xmlns:a16="http://schemas.microsoft.com/office/drawing/2014/main" id="{E4007D34-8A4B-B34D-BD8F-3A82CFFCB3A1}"/>
              </a:ext>
            </a:extLst>
          </p:cNvPr>
          <p:cNvPicPr>
            <a:picLocks noChangeAspect="1"/>
          </p:cNvPicPr>
          <p:nvPr/>
        </p:nvPicPr>
        <p:blipFill rotWithShape="1">
          <a:blip r:embed="rId4"/>
          <a:srcRect l="1140" t="9979" r="7336" b="13580"/>
          <a:stretch/>
        </p:blipFill>
        <p:spPr>
          <a:xfrm>
            <a:off x="1686087" y="3156961"/>
            <a:ext cx="5872953" cy="169713"/>
          </a:xfrm>
          <a:prstGeom prst="rect">
            <a:avLst/>
          </a:prstGeom>
        </p:spPr>
      </p:pic>
    </p:spTree>
    <p:extLst>
      <p:ext uri="{BB962C8B-B14F-4D97-AF65-F5344CB8AC3E}">
        <p14:creationId xmlns:p14="http://schemas.microsoft.com/office/powerpoint/2010/main" val="1434559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0" name="Google Shape;620;p1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dirty="0"/>
              <a:t>Model the Data for Search</a:t>
            </a:r>
            <a:r>
              <a:rPr lang="en-US" dirty="0"/>
              <a:t>: Format Pattern</a:t>
            </a:r>
            <a:endParaRPr dirty="0"/>
          </a:p>
        </p:txBody>
      </p:sp>
      <p:graphicFrame>
        <p:nvGraphicFramePr>
          <p:cNvPr id="622" name="Google Shape;622;p17"/>
          <p:cNvGraphicFramePr/>
          <p:nvPr>
            <p:extLst>
              <p:ext uri="{D42A27DB-BD31-4B8C-83A1-F6EECF244321}">
                <p14:modId xmlns:p14="http://schemas.microsoft.com/office/powerpoint/2010/main" val="991819670"/>
              </p:ext>
            </p:extLst>
          </p:nvPr>
        </p:nvGraphicFramePr>
        <p:xfrm>
          <a:off x="4043937" y="1881808"/>
          <a:ext cx="3445650" cy="2858610"/>
        </p:xfrm>
        <a:graphic>
          <a:graphicData uri="http://schemas.openxmlformats.org/drawingml/2006/table">
            <a:tbl>
              <a:tblPr>
                <a:noFill/>
                <a:tableStyleId>{F5BC351C-CB4C-4BEA-A732-3CF013FFBA9F}</a:tableStyleId>
              </a:tblPr>
              <a:tblGrid>
                <a:gridCol w="1148550">
                  <a:extLst>
                    <a:ext uri="{9D8B030D-6E8A-4147-A177-3AD203B41FA5}">
                      <a16:colId xmlns:a16="http://schemas.microsoft.com/office/drawing/2014/main" val="20000"/>
                    </a:ext>
                  </a:extLst>
                </a:gridCol>
                <a:gridCol w="1148550">
                  <a:extLst>
                    <a:ext uri="{9D8B030D-6E8A-4147-A177-3AD203B41FA5}">
                      <a16:colId xmlns:a16="http://schemas.microsoft.com/office/drawing/2014/main" val="20001"/>
                    </a:ext>
                  </a:extLst>
                </a:gridCol>
                <a:gridCol w="11485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1050"/>
                        <a:buFont typeface="Arial"/>
                        <a:buNone/>
                      </a:pPr>
                      <a:r>
                        <a:rPr lang="en" sz="1300" b="1" u="none" strike="noStrike" cap="none" dirty="0">
                          <a:solidFill>
                            <a:srgbClr val="333333"/>
                          </a:solidFill>
                        </a:rPr>
                        <a:t>Stored Value</a:t>
                      </a:r>
                      <a:endParaRPr sz="1300" b="1" u="none" strike="noStrike" cap="none" dirty="0">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b="1" u="none" strike="noStrike" cap="none" dirty="0">
                          <a:solidFill>
                            <a:srgbClr val="333333"/>
                          </a:solidFill>
                        </a:rPr>
                        <a:t>Format Pattern</a:t>
                      </a:r>
                      <a:endParaRPr sz="1300" b="1" u="none" strike="noStrike" cap="none" dirty="0">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b="1" u="none" strike="noStrike" cap="none">
                          <a:solidFill>
                            <a:srgbClr val="333333"/>
                          </a:solidFill>
                        </a:rPr>
                        <a:t>Display Value</a:t>
                      </a:r>
                      <a:endParaRPr sz="1300" b="1" u="none" strike="noStrike" cap="none">
                        <a:solidFill>
                          <a:srgbClr val="333333"/>
                        </a:solidFill>
                      </a:endParaRPr>
                    </a:p>
                  </a:txBody>
                  <a:tcPr marL="63500" marR="63500" marT="63500" marB="63500">
                    <a:noFill/>
                  </a:tcPr>
                </a:tc>
                <a:extLst>
                  <a:ext uri="{0D108BD9-81ED-4DB2-BD59-A6C34878D82A}">
                    <a16:rowId xmlns:a16="http://schemas.microsoft.com/office/drawing/2014/main" val="10000"/>
                  </a:ext>
                </a:extLst>
              </a:tr>
              <a:tr h="3846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dirty="0">
                          <a:solidFill>
                            <a:srgbClr val="333333"/>
                          </a:solidFill>
                        </a:rPr>
                        <a:t>#,##0.##</a:t>
                      </a:r>
                      <a:endParaRPr sz="1300" u="none" strike="noStrike" cap="none" dirty="0">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12,345.68</a:t>
                      </a:r>
                      <a:endParaRPr sz="1300" u="none" strike="noStrike" cap="none">
                        <a:solidFill>
                          <a:srgbClr val="333333"/>
                        </a:solidFill>
                      </a:endParaRPr>
                    </a:p>
                  </a:txBody>
                  <a:tcPr marL="63500" marR="63500" marT="63500" marB="63500">
                    <a:noFill/>
                  </a:tcPr>
                </a:tc>
                <a:extLst>
                  <a:ext uri="{0D108BD9-81ED-4DB2-BD59-A6C34878D82A}">
                    <a16:rowId xmlns:a16="http://schemas.microsoft.com/office/drawing/2014/main" val="10001"/>
                  </a:ext>
                </a:extLst>
              </a:tr>
              <a:tr h="2670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#,##0.###</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dirty="0">
                          <a:solidFill>
                            <a:srgbClr val="333333"/>
                          </a:solidFill>
                        </a:rPr>
                        <a:t>12,345.679</a:t>
                      </a:r>
                      <a:endParaRPr sz="1300" u="none" strike="noStrike" cap="none" dirty="0">
                        <a:solidFill>
                          <a:srgbClr val="333333"/>
                        </a:solidFill>
                      </a:endParaRPr>
                    </a:p>
                  </a:txBody>
                  <a:tcPr marL="63500" marR="63500" marT="63500" marB="63500">
                    <a:noFill/>
                  </a:tcPr>
                </a:tc>
                <a:extLst>
                  <a:ext uri="{0D108BD9-81ED-4DB2-BD59-A6C34878D82A}">
                    <a16:rowId xmlns:a16="http://schemas.microsoft.com/office/drawing/2014/main" val="10002"/>
                  </a:ext>
                </a:extLst>
              </a:tr>
              <a:tr h="2670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#,##0.00000</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12,345.67890</a:t>
                      </a:r>
                      <a:endParaRPr sz="1300" u="none" strike="noStrike" cap="none">
                        <a:solidFill>
                          <a:srgbClr val="333333"/>
                        </a:solidFill>
                      </a:endParaRPr>
                    </a:p>
                  </a:txBody>
                  <a:tcPr marL="63500" marR="63500" marT="63500" marB="63500">
                    <a:noFill/>
                  </a:tcPr>
                </a:tc>
                <a:extLst>
                  <a:ext uri="{0D108BD9-81ED-4DB2-BD59-A6C34878D82A}">
                    <a16:rowId xmlns:a16="http://schemas.microsoft.com/office/drawing/2014/main" val="10003"/>
                  </a:ext>
                </a:extLst>
              </a:tr>
              <a:tr h="2670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#,##0</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a:t>
                      </a:r>
                      <a:endParaRPr sz="1300" u="none" strike="noStrike" cap="none">
                        <a:solidFill>
                          <a:srgbClr val="333333"/>
                        </a:solidFill>
                      </a:endParaRPr>
                    </a:p>
                  </a:txBody>
                  <a:tcPr marL="63500" marR="63500" marT="63500" marB="63500">
                    <a:noFill/>
                  </a:tcPr>
                </a:tc>
                <a:extLst>
                  <a:ext uri="{0D108BD9-81ED-4DB2-BD59-A6C34878D82A}">
                    <a16:rowId xmlns:a16="http://schemas.microsoft.com/office/drawing/2014/main" val="10004"/>
                  </a:ext>
                </a:extLst>
              </a:tr>
              <a:tr h="2670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12345.6789</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dirty="0">
                          <a:solidFill>
                            <a:srgbClr val="333333"/>
                          </a:solidFill>
                        </a:rPr>
                        <a:t>#,##0.00</a:t>
                      </a:r>
                      <a:endParaRPr sz="1300" u="none" strike="noStrike" cap="none" dirty="0">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12,345.68</a:t>
                      </a:r>
                      <a:endParaRPr sz="1300" u="none" strike="noStrike" cap="none">
                        <a:solidFill>
                          <a:srgbClr val="333333"/>
                        </a:solidFill>
                      </a:endParaRPr>
                    </a:p>
                  </a:txBody>
                  <a:tcPr marL="63500" marR="63500" marT="63500" marB="63500">
                    <a:noFill/>
                  </a:tcPr>
                </a:tc>
                <a:extLst>
                  <a:ext uri="{0D108BD9-81ED-4DB2-BD59-A6C34878D82A}">
                    <a16:rowId xmlns:a16="http://schemas.microsoft.com/office/drawing/2014/main" val="10005"/>
                  </a:ext>
                </a:extLst>
              </a:tr>
              <a:tr h="267050">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#,##0.##</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a:t>
                      </a:r>
                      <a:endParaRPr sz="1300" u="none" strike="noStrike" cap="none">
                        <a:solidFill>
                          <a:srgbClr val="333333"/>
                        </a:solidFill>
                      </a:endParaRPr>
                    </a:p>
                  </a:txBody>
                  <a:tcPr marL="63500" marR="63500" marT="63500" marB="63500">
                    <a:noFill/>
                  </a:tcPr>
                </a:tc>
                <a:extLst>
                  <a:ext uri="{0D108BD9-81ED-4DB2-BD59-A6C34878D82A}">
                    <a16:rowId xmlns:a16="http://schemas.microsoft.com/office/drawing/2014/main" val="10006"/>
                  </a:ext>
                </a:extLst>
              </a:tr>
              <a:tr h="227403">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12345</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a:solidFill>
                            <a:srgbClr val="333333"/>
                          </a:solidFill>
                        </a:rPr>
                        <a:t>#,##0.00</a:t>
                      </a:r>
                      <a:endParaRPr sz="1300" u="none" strike="noStrike" cap="none">
                        <a:solidFill>
                          <a:srgbClr val="333333"/>
                        </a:solidFill>
                      </a:endParaRPr>
                    </a:p>
                  </a:txBody>
                  <a:tcPr marL="63500" marR="63500" marT="63500" marB="63500">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 sz="1300" u="none" strike="noStrike" cap="none" dirty="0">
                          <a:solidFill>
                            <a:srgbClr val="333333"/>
                          </a:solidFill>
                        </a:rPr>
                        <a:t>12,345.00</a:t>
                      </a:r>
                      <a:endParaRPr sz="1300" u="none" strike="noStrike" cap="none" dirty="0">
                        <a:solidFill>
                          <a:srgbClr val="333333"/>
                        </a:solidFill>
                      </a:endParaRPr>
                    </a:p>
                  </a:txBody>
                  <a:tcPr marL="63500" marR="63500" marT="63500" marB="63500">
                    <a:noFill/>
                  </a:tcPr>
                </a:tc>
                <a:extLst>
                  <a:ext uri="{0D108BD9-81ED-4DB2-BD59-A6C34878D82A}">
                    <a16:rowId xmlns:a16="http://schemas.microsoft.com/office/drawing/2014/main" val="10007"/>
                  </a:ext>
                </a:extLst>
              </a:tr>
            </a:tbl>
          </a:graphicData>
        </a:graphic>
      </p:graphicFrame>
      <p:pic>
        <p:nvPicPr>
          <p:cNvPr id="623" name="Google Shape;623;p17"/>
          <p:cNvPicPr preferRelativeResize="0"/>
          <p:nvPr/>
        </p:nvPicPr>
        <p:blipFill rotWithShape="1">
          <a:blip r:embed="rId3">
            <a:alphaModFix/>
          </a:blip>
          <a:srcRect l="30746" r="40727"/>
          <a:stretch/>
        </p:blipFill>
        <p:spPr>
          <a:xfrm>
            <a:off x="2023874" y="2462100"/>
            <a:ext cx="1314451" cy="1110996"/>
          </a:xfrm>
          <a:prstGeom prst="rect">
            <a:avLst/>
          </a:prstGeom>
          <a:noFill/>
          <a:ln>
            <a:solidFill>
              <a:schemeClr val="bg1">
                <a:lumMod val="50000"/>
              </a:schemeClr>
            </a:solidFill>
          </a:ln>
        </p:spPr>
      </p:pic>
      <p:sp>
        <p:nvSpPr>
          <p:cNvPr id="11" name="Google Shape;574;p12"/>
          <p:cNvSpPr txBox="1">
            <a:spLocks/>
          </p:cNvSpPr>
          <p:nvPr/>
        </p:nvSpPr>
        <p:spPr>
          <a:xfrm>
            <a:off x="423674" y="940787"/>
            <a:ext cx="7805925" cy="941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Font typeface="Arial"/>
              <a:buNone/>
            </a:pPr>
            <a:r>
              <a:rPr lang="en-US" sz="1800" dirty="0">
                <a:solidFill>
                  <a:srgbClr val="000000"/>
                </a:solidFill>
                <a:latin typeface="Helvetica Neue Light" panose="02000403000000020004" pitchFamily="2" charset="0"/>
                <a:ea typeface="Helvetica Neue Light" panose="02000403000000020004" pitchFamily="2" charset="0"/>
                <a:cs typeface="Arial"/>
              </a:rPr>
              <a:t>Format Pattern allows you format how numbers are displayed in tables and charts. The table below shows examples of format patterns for various display value types.</a:t>
            </a:r>
          </a:p>
        </p:txBody>
      </p:sp>
      <p:sp>
        <p:nvSpPr>
          <p:cNvPr id="12" name="Rounded Rectangle 11"/>
          <p:cNvSpPr/>
          <p:nvPr/>
        </p:nvSpPr>
        <p:spPr>
          <a:xfrm>
            <a:off x="2023874" y="2462100"/>
            <a:ext cx="1368703"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11" name="Google Shape;574;p12"/>
          <p:cNvSpPr txBox="1">
            <a:spLocks/>
          </p:cNvSpPr>
          <p:nvPr/>
        </p:nvSpPr>
        <p:spPr>
          <a:xfrm>
            <a:off x="423674" y="940787"/>
            <a:ext cx="7805925" cy="2019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Font typeface="Arial"/>
              <a:buNone/>
            </a:pPr>
            <a:r>
              <a:rPr lang="en-US" sz="1800" dirty="0">
                <a:solidFill>
                  <a:srgbClr val="000000"/>
                </a:solidFill>
                <a:latin typeface="Helvetica Neue Light" panose="02000403000000020004" pitchFamily="2" charset="0"/>
                <a:ea typeface="Helvetica Neue Light" panose="02000403000000020004" pitchFamily="2" charset="0"/>
                <a:cs typeface="Helvetica Neue" charset="0"/>
              </a:rPr>
              <a:t>Calendar Type specifies what type of calendar a date type column uses. It can be a Gregorian calendar (default), a fiscal calendar, or any custom calendar.</a:t>
            </a:r>
          </a:p>
          <a:p>
            <a:pPr marL="0" indent="0">
              <a:spcBef>
                <a:spcPts val="480"/>
              </a:spcBef>
              <a:buFont typeface="Arial"/>
              <a:buNone/>
            </a:pPr>
            <a:endParaRPr lang="en-US" sz="1800" dirty="0">
              <a:solidFill>
                <a:srgbClr val="000000"/>
              </a:solidFill>
              <a:latin typeface="Helvetica Neue Light" panose="02000403000000020004" pitchFamily="2" charset="0"/>
              <a:ea typeface="Helvetica Neue Light" panose="02000403000000020004" pitchFamily="2" charset="0"/>
              <a:cs typeface="Helvetica Neue" charset="0"/>
            </a:endParaRPr>
          </a:p>
          <a:p>
            <a:pPr marL="0" indent="0">
              <a:spcBef>
                <a:spcPts val="480"/>
              </a:spcBef>
              <a:buFont typeface="Arial"/>
              <a:buNone/>
            </a:pPr>
            <a:endParaRPr lang="en-US" sz="1800" dirty="0">
              <a:solidFill>
                <a:srgbClr val="000000"/>
              </a:solidFill>
              <a:latin typeface="Helvetica Neue Light" panose="02000403000000020004" pitchFamily="2" charset="0"/>
              <a:ea typeface="Helvetica Neue Light" panose="02000403000000020004" pitchFamily="2" charset="0"/>
              <a:cs typeface="Helvetica Neue" charset="0"/>
            </a:endParaRPr>
          </a:p>
          <a:p>
            <a:pPr marL="0" indent="0">
              <a:spcBef>
                <a:spcPts val="480"/>
              </a:spcBef>
              <a:buFont typeface="Arial"/>
              <a:buNone/>
            </a:pPr>
            <a:endParaRPr lang="en-US" sz="1800" dirty="0">
              <a:solidFill>
                <a:srgbClr val="000000"/>
              </a:solidFill>
              <a:latin typeface="Helvetica Neue Light" panose="02000403000000020004" pitchFamily="2" charset="0"/>
              <a:ea typeface="Helvetica Neue Light" panose="02000403000000020004" pitchFamily="2" charset="0"/>
              <a:cs typeface="Helvetica Neue" charset="0"/>
            </a:endParaRPr>
          </a:p>
        </p:txBody>
      </p:sp>
      <p:sp>
        <p:nvSpPr>
          <p:cNvPr id="19" name="Google Shape;574;p12"/>
          <p:cNvSpPr txBox="1">
            <a:spLocks/>
          </p:cNvSpPr>
          <p:nvPr/>
        </p:nvSpPr>
        <p:spPr>
          <a:xfrm>
            <a:off x="423673" y="2076758"/>
            <a:ext cx="7805925" cy="941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Font typeface="Arial"/>
              <a:buNone/>
            </a:pPr>
            <a:r>
              <a:rPr lang="en-US" sz="1800" dirty="0">
                <a:solidFill>
                  <a:srgbClr val="000000"/>
                </a:solidFill>
                <a:latin typeface="Helvetica Neue Light" panose="02000403000000020004" pitchFamily="2" charset="0"/>
                <a:ea typeface="Helvetica Neue Light" panose="02000403000000020004" pitchFamily="2" charset="0"/>
                <a:cs typeface="Helvetica Neue" charset="0"/>
              </a:rPr>
              <a:t>You can override the default calendar in the search bar.</a:t>
            </a:r>
            <a:endParaRPr lang="en-US" sz="1800" dirty="0">
              <a:solidFill>
                <a:srgbClr val="000000"/>
              </a:solidFill>
              <a:latin typeface="Arial"/>
              <a:ea typeface="Arial"/>
              <a:cs typeface="Arial"/>
            </a:endParaRPr>
          </a:p>
          <a:p>
            <a:pPr marL="0" indent="0">
              <a:spcBef>
                <a:spcPts val="480"/>
              </a:spcBef>
              <a:buFont typeface="Arial"/>
              <a:buNone/>
            </a:pPr>
            <a:endParaRPr lang="en-US" sz="1800" dirty="0">
              <a:solidFill>
                <a:srgbClr val="000000"/>
              </a:solidFill>
              <a:latin typeface="Arial"/>
              <a:ea typeface="Arial"/>
              <a:cs typeface="Arial"/>
            </a:endParaRPr>
          </a:p>
        </p:txBody>
      </p:sp>
      <p:sp>
        <p:nvSpPr>
          <p:cNvPr id="620" name="Google Shape;620;p1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dirty="0"/>
              <a:t>Model the Data for Search</a:t>
            </a:r>
            <a:r>
              <a:rPr lang="en-US" dirty="0"/>
              <a:t>: Calendar Type</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2516" t="45844" r="2516"/>
          <a:stretch/>
        </p:blipFill>
        <p:spPr>
          <a:xfrm>
            <a:off x="2037907" y="2915256"/>
            <a:ext cx="1368703" cy="1741037"/>
          </a:xfrm>
          <a:prstGeom prst="rect">
            <a:avLst/>
          </a:prstGeom>
          <a:ln>
            <a:solidFill>
              <a:schemeClr val="bg1">
                <a:lumMod val="50000"/>
              </a:schemeClr>
            </a:solidFill>
          </a:ln>
        </p:spPr>
      </p:pic>
      <p:sp>
        <p:nvSpPr>
          <p:cNvPr id="8" name="Rounded Rectangle 7"/>
          <p:cNvSpPr/>
          <p:nvPr/>
        </p:nvSpPr>
        <p:spPr>
          <a:xfrm>
            <a:off x="2037907" y="2960236"/>
            <a:ext cx="1368703"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oogle Shape;934;g5d228da346_1_48"/>
          <p:cNvPicPr preferRelativeResize="0"/>
          <p:nvPr/>
        </p:nvPicPr>
        <p:blipFill rotWithShape="1">
          <a:blip r:embed="rId4">
            <a:alphaModFix/>
          </a:blip>
          <a:srcRect/>
          <a:stretch/>
        </p:blipFill>
        <p:spPr>
          <a:xfrm>
            <a:off x="3955595" y="3188090"/>
            <a:ext cx="2972557" cy="1059000"/>
          </a:xfrm>
          <a:prstGeom prst="rect">
            <a:avLst/>
          </a:prstGeom>
          <a:noFill/>
          <a:ln w="9525" cap="flat" cmpd="sng">
            <a:solidFill>
              <a:srgbClr val="666666"/>
            </a:solidFill>
            <a:prstDash val="solid"/>
            <a:round/>
            <a:headEnd type="none" w="sm" len="sm"/>
            <a:tailEnd type="none" w="sm" len="sm"/>
          </a:ln>
          <a:effectLst>
            <a:outerShdw blurRad="57150" dist="19050" dir="5400000" algn="bl" rotWithShape="0">
              <a:srgbClr val="000000">
                <a:alpha val="49410"/>
              </a:srgbClr>
            </a:outerShdw>
          </a:effectLst>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18</a:t>
            </a:fld>
            <a:endParaRPr lang="uk-UA"/>
          </a:p>
        </p:txBody>
      </p:sp>
    </p:spTree>
    <p:extLst>
      <p:ext uri="{BB962C8B-B14F-4D97-AF65-F5344CB8AC3E}">
        <p14:creationId xmlns:p14="http://schemas.microsoft.com/office/powerpoint/2010/main" val="19086634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A5BC5B-E2E2-E648-9270-C49A9B735057}"/>
              </a:ext>
            </a:extLst>
          </p:cNvPr>
          <p:cNvPicPr>
            <a:picLocks noChangeAspect="1"/>
          </p:cNvPicPr>
          <p:nvPr/>
        </p:nvPicPr>
        <p:blipFill>
          <a:blip r:embed="rId3"/>
          <a:stretch>
            <a:fillRect/>
          </a:stretch>
        </p:blipFill>
        <p:spPr>
          <a:xfrm>
            <a:off x="1234527" y="1742955"/>
            <a:ext cx="6674945" cy="3298208"/>
          </a:xfrm>
          <a:prstGeom prst="rect">
            <a:avLst/>
          </a:prstGeom>
          <a:ln>
            <a:solidFill>
              <a:schemeClr val="bg1">
                <a:lumMod val="65000"/>
              </a:schemeClr>
            </a:solidFill>
          </a:ln>
        </p:spPr>
      </p:pic>
      <p:sp>
        <p:nvSpPr>
          <p:cNvPr id="5" name="Google Shape;574;p12"/>
          <p:cNvSpPr txBox="1">
            <a:spLocks noGrp="1"/>
          </p:cNvSpPr>
          <p:nvPr>
            <p:ph type="body" idx="1"/>
          </p:nvPr>
        </p:nvSpPr>
        <p:spPr>
          <a:xfrm>
            <a:off x="423675" y="940788"/>
            <a:ext cx="7613400"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The Joins tab of a worksheet allows you to edit the join rule. Change the join type or join cardinality here.</a:t>
            </a:r>
            <a:endParaRPr sz="1800"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262269" y="78584"/>
            <a:ext cx="8683200"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Explore Data management: Joins tab</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19</a:t>
            </a:fld>
            <a:endParaRPr lang="uk-UA"/>
          </a:p>
        </p:txBody>
      </p:sp>
      <p:sp>
        <p:nvSpPr>
          <p:cNvPr id="12" name="Chevron 11">
            <a:extLst>
              <a:ext uri="{FF2B5EF4-FFF2-40B4-BE49-F238E27FC236}">
                <a16:creationId xmlns:a16="http://schemas.microsoft.com/office/drawing/2014/main" id="{223A37DE-8B72-8442-BCC4-0EDC06BB5FE9}"/>
              </a:ext>
            </a:extLst>
          </p:cNvPr>
          <p:cNvSpPr/>
          <p:nvPr/>
        </p:nvSpPr>
        <p:spPr>
          <a:xfrm>
            <a:off x="4130984" y="3333067"/>
            <a:ext cx="198782" cy="190800"/>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20484291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dirty="0">
                <a:solidFill>
                  <a:srgbClr val="2E3037"/>
                </a:solidFill>
                <a:latin typeface="Helvetica Neue Light" charset="0"/>
                <a:ea typeface="Helvetica Neue Light" charset="0"/>
                <a:cs typeface="Helvetica Neue Light" charset="0"/>
              </a:rPr>
              <a:t>Learning objectives</a:t>
            </a:r>
            <a:endParaRPr sz="2600" u="none" strike="noStrike" cap="none" dirty="0">
              <a:solidFill>
                <a:srgbClr val="2E3037"/>
              </a:solidFill>
              <a:latin typeface="Helvetica Neue Light" charset="0"/>
              <a:ea typeface="Helvetica Neue Light" charset="0"/>
              <a:cs typeface="Helvetica Neue Light" charset="0"/>
            </a:endParaRPr>
          </a:p>
        </p:txBody>
      </p:sp>
      <p:sp>
        <p:nvSpPr>
          <p:cNvPr id="271" name="Google Shape;271;p2"/>
          <p:cNvSpPr txBox="1">
            <a:spLocks noGrp="1"/>
          </p:cNvSpPr>
          <p:nvPr>
            <p:ph type="body" idx="1"/>
          </p:nvPr>
        </p:nvSpPr>
        <p:spPr>
          <a:xfrm>
            <a:off x="304800" y="899144"/>
            <a:ext cx="8229600" cy="3260170"/>
          </a:xfrm>
          <a:prstGeom prst="rect">
            <a:avLst/>
          </a:prstGeom>
          <a:noFill/>
          <a:ln>
            <a:noFill/>
          </a:ln>
        </p:spPr>
        <p:txBody>
          <a:bodyPr spcFirstLastPara="1" wrap="square" lIns="91425" tIns="91425" rIns="91425" bIns="91425" anchor="t" anchorCtr="0">
            <a:noAutofit/>
          </a:bodyPr>
          <a:lstStyle/>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cs typeface="Helvetica Neue" charset="0"/>
                <a:sym typeface="Helvetica Neue Light"/>
              </a:rPr>
              <a:t>Model data so it’s easy to search</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cs typeface="Helvetica Neue" charset="0"/>
                <a:sym typeface="Helvetica Neue Light"/>
              </a:rPr>
              <a:t>Create and modify worksheets</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cs typeface="Helvetica Neue" charset="0"/>
                <a:sym typeface="Helvetica Neue Light"/>
              </a:rPr>
              <a:t>Create formulas</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cs typeface="Helvetica Neue" charset="0"/>
                <a:sym typeface="Helvetica Neue Light"/>
              </a:rPr>
              <a:t>Create and search a View </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cs typeface="Helvetica Neue" charset="0"/>
                <a:sym typeface="Helvetica Neue Light"/>
              </a:rPr>
              <a:t>Set row level security</a:t>
            </a:r>
            <a:endParaRPr sz="1800" dirty="0">
              <a:latin typeface="Helvetica Neue Light" panose="02000403000000020004" pitchFamily="2" charset="0"/>
              <a:ea typeface="Helvetica Neue Light" panose="02000403000000020004" pitchFamily="2" charset="0"/>
              <a:cs typeface="Helvetica Neue" charset="0"/>
              <a:sym typeface="Helvetica Neue Light"/>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cs typeface="Helvetica Neue Light" charset="0"/>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cs typeface="Helvetica Neue Light" charset="0"/>
            </a:endParaRPr>
          </a:p>
          <a:p>
            <a:pPr marL="0" lvl="0" indent="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cs typeface="Helvetica Neue Light"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cs typeface="Helvetica Neue Light"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cs typeface="Helvetica Neue Light"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a:t>
            </a:fld>
            <a:endParaRPr lang="uk-UA"/>
          </a:p>
        </p:txBody>
      </p:sp>
    </p:spTree>
    <p:extLst>
      <p:ext uri="{BB962C8B-B14F-4D97-AF65-F5344CB8AC3E}">
        <p14:creationId xmlns:p14="http://schemas.microsoft.com/office/powerpoint/2010/main" val="15694421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4" name="Google Shape;664;p1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Making Data Searchable: Best Practices</a:t>
            </a:r>
            <a:endParaRPr dirty="0"/>
          </a:p>
        </p:txBody>
      </p:sp>
      <p:sp>
        <p:nvSpPr>
          <p:cNvPr id="665" name="Google Shape;665;p19"/>
          <p:cNvSpPr txBox="1">
            <a:spLocks noGrp="1"/>
          </p:cNvSpPr>
          <p:nvPr>
            <p:ph type="body" idx="1"/>
          </p:nvPr>
        </p:nvSpPr>
        <p:spPr>
          <a:xfrm>
            <a:off x="254975" y="976050"/>
            <a:ext cx="7774600" cy="3394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480"/>
              </a:spcBef>
              <a:spcAft>
                <a:spcPts val="0"/>
              </a:spcAft>
              <a:buSzPts val="1800"/>
              <a:buChar char="●"/>
            </a:pPr>
            <a:r>
              <a:rPr lang="en-US" sz="1800" dirty="0">
                <a:latin typeface="Helvetica Neue Light" panose="02000403000000020004" pitchFamily="2" charset="0"/>
                <a:ea typeface="Helvetica Neue Light" panose="02000403000000020004" pitchFamily="2" charset="0"/>
                <a:cs typeface="Helvetica Neue" charset="0"/>
              </a:rPr>
              <a:t>There are a number of ways you can configure tables and worksheets to create an easier search experience for your users:</a:t>
            </a:r>
            <a:endParaRPr sz="1800" dirty="0">
              <a:solidFill>
                <a:schemeClr val="dk1"/>
              </a:solidFill>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Rename columns</a:t>
            </a:r>
            <a:endParaRPr sz="1800" dirty="0">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Add a Description</a:t>
            </a:r>
            <a:endParaRPr lang="en-US" sz="1800" dirty="0">
              <a:solidFill>
                <a:schemeClr val="dk1"/>
              </a:solidFill>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SzPts val="1800"/>
              <a:buChar char="○"/>
            </a:pPr>
            <a:r>
              <a:rPr lang="en-US" sz="1800" dirty="0">
                <a:latin typeface="Helvetica Neue Light" panose="02000403000000020004" pitchFamily="2" charset="0"/>
                <a:ea typeface="Helvetica Neue Light" panose="02000403000000020004" pitchFamily="2" charset="0"/>
                <a:cs typeface="Helvetica Neue" charset="0"/>
              </a:rPr>
              <a:t>Convert keys to attributes by updating Column Type</a:t>
            </a:r>
            <a:endParaRPr sz="1800" dirty="0">
              <a:solidFill>
                <a:schemeClr val="dk1"/>
              </a:solidFill>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Hide columns</a:t>
            </a:r>
            <a:endParaRPr sz="1800" dirty="0">
              <a:solidFill>
                <a:schemeClr val="dk1"/>
              </a:solidFill>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Add Synonym</a:t>
            </a:r>
            <a:r>
              <a:rPr lang="en" sz="1800" dirty="0">
                <a:latin typeface="Helvetica Neue Light" panose="02000403000000020004" pitchFamily="2" charset="0"/>
                <a:ea typeface="Helvetica Neue Light" panose="02000403000000020004" pitchFamily="2" charset="0"/>
                <a:cs typeface="Helvetica Neue" charset="0"/>
              </a:rPr>
              <a:t>s</a:t>
            </a:r>
            <a:endParaRPr sz="1800" dirty="0">
              <a:solidFill>
                <a:schemeClr val="dk1"/>
              </a:solidFill>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Clr>
                <a:schemeClr val="dk1"/>
              </a:buClr>
              <a:buSzPts val="1800"/>
              <a:buChar char="○"/>
            </a:pPr>
            <a:r>
              <a:rPr lang="en" sz="1800" dirty="0">
                <a:latin typeface="Helvetica Neue Light" panose="02000403000000020004" pitchFamily="2" charset="0"/>
                <a:ea typeface="Helvetica Neue Light" panose="02000403000000020004" pitchFamily="2" charset="0"/>
                <a:cs typeface="Helvetica Neue" charset="0"/>
              </a:rPr>
              <a:t>Set a Currency Type</a:t>
            </a:r>
            <a:endParaRPr sz="1800" dirty="0">
              <a:latin typeface="Helvetica Neue Light" panose="02000403000000020004" pitchFamily="2" charset="0"/>
              <a:ea typeface="Helvetica Neue Light" panose="02000403000000020004" pitchFamily="2" charset="0"/>
              <a:cs typeface="Helvetica Neue" charset="0"/>
            </a:endParaRPr>
          </a:p>
          <a:p>
            <a:pPr marL="914400" lvl="1" indent="-342900" algn="l" rtl="0">
              <a:lnSpc>
                <a:spcPct val="115000"/>
              </a:lnSpc>
              <a:spcBef>
                <a:spcPts val="0"/>
              </a:spcBef>
              <a:spcAft>
                <a:spcPts val="0"/>
              </a:spcAft>
              <a:buClr>
                <a:schemeClr val="dk1"/>
              </a:buClr>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Set Index Priority</a:t>
            </a:r>
          </a:p>
          <a:p>
            <a:pPr marL="914400" lvl="1" indent="-342900" algn="l" rtl="0">
              <a:lnSpc>
                <a:spcPct val="115000"/>
              </a:lnSpc>
              <a:spcBef>
                <a:spcPts val="0"/>
              </a:spcBef>
              <a:spcAft>
                <a:spcPts val="0"/>
              </a:spcAft>
              <a:buClr>
                <a:schemeClr val="dk1"/>
              </a:buClr>
              <a:buSzPts val="1800"/>
              <a:buChar char="○"/>
            </a:pPr>
            <a:endParaRPr sz="500" dirty="0">
              <a:latin typeface="Helvetica Neue Light" panose="02000403000000020004" pitchFamily="2" charset="0"/>
              <a:ea typeface="Helvetica Neue Light" panose="02000403000000020004" pitchFamily="2" charset="0"/>
              <a:cs typeface="Helvetica Neue" charset="0"/>
              <a:sym typeface="Courier New"/>
            </a:endParaRPr>
          </a:p>
          <a:p>
            <a:pPr lvl="0" indent="-342900">
              <a:spcBef>
                <a:spcPts val="480"/>
              </a:spcBef>
              <a:buSzPts val="1800"/>
              <a:buChar char="●"/>
            </a:pPr>
            <a:r>
              <a:rPr lang="en" sz="1800" dirty="0">
                <a:solidFill>
                  <a:schemeClr val="dk1"/>
                </a:solidFill>
                <a:latin typeface="Helvetica Neue Light" panose="02000403000000020004" pitchFamily="2" charset="0"/>
                <a:ea typeface="Helvetica Neue Light" panose="02000403000000020004" pitchFamily="2" charset="0"/>
                <a:cs typeface="Helvetica Neue" charset="0"/>
              </a:rPr>
              <a:t>All the modeling settings are detailed in the</a:t>
            </a:r>
            <a:r>
              <a:rPr lang="en-US" sz="1800" dirty="0">
                <a:solidFill>
                  <a:schemeClr val="dk1"/>
                </a:solidFill>
                <a:latin typeface="Helvetica Neue Light" panose="02000403000000020004" pitchFamily="2" charset="0"/>
                <a:ea typeface="Helvetica Neue Light" panose="02000403000000020004" pitchFamily="2" charset="0"/>
                <a:cs typeface="Helvetica Neue" charset="0"/>
              </a:rPr>
              <a:t> Documentation site, </a:t>
            </a:r>
            <a:r>
              <a:rPr lang="en-US" sz="1800" dirty="0">
                <a:latin typeface="Helvetica Neue Light" panose="02000403000000020004" pitchFamily="2" charset="0"/>
                <a:ea typeface="Helvetica Neue Light" panose="02000403000000020004" pitchFamily="2" charset="0"/>
                <a:cs typeface="Helvetica Neue" charset="0"/>
                <a:hlinkClick r:id="rId3"/>
              </a:rPr>
              <a:t>https://</a:t>
            </a:r>
            <a:r>
              <a:rPr lang="en-US" sz="1800" dirty="0" err="1">
                <a:latin typeface="Helvetica Neue Light" panose="02000403000000020004" pitchFamily="2" charset="0"/>
                <a:ea typeface="Helvetica Neue Light" panose="02000403000000020004" pitchFamily="2" charset="0"/>
                <a:cs typeface="Helvetica Neue" charset="0"/>
                <a:hlinkClick r:id="rId3"/>
              </a:rPr>
              <a:t>docs.thoughtspot.com</a:t>
            </a:r>
            <a:r>
              <a:rPr lang="en-US" sz="1800" dirty="0">
                <a:latin typeface="Helvetica Neue Light" panose="02000403000000020004" pitchFamily="2" charset="0"/>
                <a:ea typeface="Helvetica Neue Light" panose="02000403000000020004" pitchFamily="2" charset="0"/>
                <a:cs typeface="Helvetica Neue" charset="0"/>
                <a:hlinkClick r:id="rId3"/>
              </a:rPr>
              <a:t>/6.3/admin/data-modeling/data-modeling-</a:t>
            </a:r>
            <a:r>
              <a:rPr lang="en-US" sz="1800" dirty="0" err="1">
                <a:latin typeface="Helvetica Neue Light" panose="02000403000000020004" pitchFamily="2" charset="0"/>
                <a:ea typeface="Helvetica Neue Light" panose="02000403000000020004" pitchFamily="2" charset="0"/>
                <a:cs typeface="Helvetica Neue" charset="0"/>
                <a:hlinkClick r:id="rId3"/>
              </a:rPr>
              <a:t>settings.html</a:t>
            </a:r>
            <a:r>
              <a:rPr lang="en-US" sz="1800" dirty="0">
                <a:latin typeface="Helvetica Neue Light" panose="02000403000000020004" pitchFamily="2" charset="0"/>
                <a:ea typeface="Helvetica Neue Light" panose="02000403000000020004" pitchFamily="2" charset="0"/>
                <a:cs typeface="Helvetica Neue" charset="0"/>
                <a:hlinkClick r:id="rId3"/>
              </a:rPr>
              <a:t>#.</a:t>
            </a:r>
            <a:br>
              <a:rPr lang="en" sz="1800" dirty="0">
                <a:solidFill>
                  <a:schemeClr val="dk1"/>
                </a:solidFill>
                <a:latin typeface="Helvetica Neue Light" panose="02000403000000020004" pitchFamily="2" charset="0"/>
                <a:ea typeface="Helvetica Neue Light" panose="02000403000000020004" pitchFamily="2" charset="0"/>
                <a:cs typeface="Courier New"/>
                <a:sym typeface="Courier New"/>
              </a:rPr>
            </a:br>
            <a:endParaRPr sz="1800" dirty="0">
              <a:solidFill>
                <a:schemeClr val="dk1"/>
              </a:solidFill>
              <a:latin typeface="Helvetica Neue Light" panose="02000403000000020004" pitchFamily="2" charset="0"/>
              <a:ea typeface="Helvetica Neue Light" panose="02000403000000020004" pitchFamily="2" charset="0"/>
              <a:cs typeface="Courier New"/>
              <a:sym typeface="Courier New"/>
            </a:endParaRPr>
          </a:p>
          <a:p>
            <a:pPr marL="457200" lvl="0" indent="0" algn="l" rtl="0">
              <a:lnSpc>
                <a:spcPct val="100000"/>
              </a:lnSpc>
              <a:spcBef>
                <a:spcPts val="480"/>
              </a:spcBef>
              <a:spcAft>
                <a:spcPts val="0"/>
              </a:spcAft>
              <a:buSzPts val="1600"/>
              <a:buNone/>
            </a:pPr>
            <a:br>
              <a:rPr lang="en" sz="1800" dirty="0">
                <a:solidFill>
                  <a:schemeClr val="dk1"/>
                </a:solidFill>
                <a:latin typeface="Helvetica Neue Light" panose="02000403000000020004" pitchFamily="2" charset="0"/>
                <a:ea typeface="Helvetica Neue Light" panose="02000403000000020004" pitchFamily="2" charset="0"/>
              </a:rPr>
            </a:br>
            <a:br>
              <a:rPr lang="en" sz="1800" dirty="0">
                <a:solidFill>
                  <a:schemeClr val="dk1"/>
                </a:solidFill>
                <a:latin typeface="Helvetica Neue Light" panose="02000403000000020004" pitchFamily="2" charset="0"/>
                <a:ea typeface="Helvetica Neue Light" panose="02000403000000020004" pitchFamily="2" charset="0"/>
              </a:rPr>
            </a:br>
            <a:endParaRPr sz="1800" dirty="0">
              <a:solidFill>
                <a:schemeClr val="dk1"/>
              </a:solidFill>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sz="1800" dirty="0">
              <a:solidFill>
                <a:schemeClr val="dk1"/>
              </a:solidFill>
              <a:latin typeface="Helvetica Neue Light" panose="02000403000000020004" pitchFamily="2" charset="0"/>
              <a:ea typeface="Helvetica Neue Light" panose="02000403000000020004" pitchFamily="2" charset="0"/>
            </a:endParaRPr>
          </a:p>
          <a:p>
            <a:pPr marL="914400" lvl="0" indent="-228600" algn="l" rtl="0">
              <a:lnSpc>
                <a:spcPct val="100000"/>
              </a:lnSpc>
              <a:spcBef>
                <a:spcPts val="480"/>
              </a:spcBef>
              <a:spcAft>
                <a:spcPts val="0"/>
              </a:spcAft>
              <a:buSzPts val="1600"/>
              <a:buNone/>
            </a:pPr>
            <a:endParaRPr sz="1800" dirty="0">
              <a:solidFill>
                <a:schemeClr val="dk1"/>
              </a:solidFill>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sz="1800" dirty="0">
              <a:solidFill>
                <a:schemeClr val="dk1"/>
              </a:solidFill>
              <a:latin typeface="Helvetica Neue Light" panose="02000403000000020004" pitchFamily="2" charset="0"/>
              <a:ea typeface="Helvetica Neue Light" panose="02000403000000020004" pitchFamily="2" charset="0"/>
            </a:endParaRPr>
          </a:p>
          <a:p>
            <a:pPr marL="457200" lvl="0" indent="-228600" algn="l" rtl="0">
              <a:lnSpc>
                <a:spcPct val="100000"/>
              </a:lnSpc>
              <a:spcBef>
                <a:spcPts val="480"/>
              </a:spcBef>
              <a:spcAft>
                <a:spcPts val="0"/>
              </a:spcAft>
              <a:buSzPts val="1600"/>
              <a:buNone/>
            </a:pPr>
            <a:endParaRPr sz="1800" dirty="0">
              <a:latin typeface="Helvetica Neue Light" panose="02000403000000020004" pitchFamily="2" charset="0"/>
              <a:ea typeface="Helvetica Neue Light" panose="02000403000000020004" pitchFamily="2"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20</a:t>
            </a:fld>
            <a:endParaRPr lang="uk-UA"/>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9" name="Google Shape;665;p19"/>
          <p:cNvSpPr txBox="1">
            <a:spLocks noGrp="1"/>
          </p:cNvSpPr>
          <p:nvPr>
            <p:ph type="body" idx="1"/>
          </p:nvPr>
        </p:nvSpPr>
        <p:spPr>
          <a:xfrm>
            <a:off x="254975" y="976050"/>
            <a:ext cx="7774600" cy="33945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SzPts val="1800"/>
              <a:buNone/>
            </a:pPr>
            <a:r>
              <a:rPr lang="en-US" sz="1800" dirty="0">
                <a:solidFill>
                  <a:schemeClr val="dk1"/>
                </a:solidFill>
              </a:rPr>
              <a:t>Column names with spaces instead of underscores provide a more natural search experience</a:t>
            </a:r>
            <a:br>
              <a:rPr lang="en" sz="1800" dirty="0">
                <a:solidFill>
                  <a:schemeClr val="dk1"/>
                </a:solidFill>
              </a:rPr>
            </a:br>
            <a:endParaRPr sz="1800" dirty="0">
              <a:solidFill>
                <a:schemeClr val="dk1"/>
              </a:solidFill>
            </a:endParaRPr>
          </a:p>
          <a:p>
            <a:pPr marL="0" lvl="0" indent="0" algn="l" rtl="0">
              <a:lnSpc>
                <a:spcPct val="100000"/>
              </a:lnSpc>
              <a:spcBef>
                <a:spcPts val="480"/>
              </a:spcBef>
              <a:spcAft>
                <a:spcPts val="0"/>
              </a:spcAft>
              <a:buSzPts val="1600"/>
              <a:buNone/>
            </a:pPr>
            <a:endParaRPr sz="1800" dirty="0">
              <a:solidFill>
                <a:schemeClr val="dk1"/>
              </a:solidFill>
            </a:endParaRPr>
          </a:p>
          <a:p>
            <a:pPr marL="914400" lvl="0" indent="-228600" algn="l" rtl="0">
              <a:lnSpc>
                <a:spcPct val="100000"/>
              </a:lnSpc>
              <a:spcBef>
                <a:spcPts val="480"/>
              </a:spcBef>
              <a:spcAft>
                <a:spcPts val="0"/>
              </a:spcAft>
              <a:buSzPts val="1600"/>
              <a:buNone/>
            </a:pPr>
            <a:endParaRPr sz="1800" dirty="0">
              <a:solidFill>
                <a:schemeClr val="dk1"/>
              </a:solidFill>
            </a:endParaRPr>
          </a:p>
          <a:p>
            <a:pPr marL="0" lvl="0" indent="0" algn="l" rtl="0">
              <a:lnSpc>
                <a:spcPct val="100000"/>
              </a:lnSpc>
              <a:spcBef>
                <a:spcPts val="480"/>
              </a:spcBef>
              <a:spcAft>
                <a:spcPts val="0"/>
              </a:spcAft>
              <a:buSzPts val="1600"/>
              <a:buNone/>
            </a:pPr>
            <a:endParaRPr sz="1800" dirty="0">
              <a:solidFill>
                <a:schemeClr val="dk1"/>
              </a:solidFill>
            </a:endParaRPr>
          </a:p>
          <a:p>
            <a:pPr marL="457200" lvl="0" indent="-228600" algn="l" rtl="0">
              <a:lnSpc>
                <a:spcPct val="100000"/>
              </a:lnSpc>
              <a:spcBef>
                <a:spcPts val="480"/>
              </a:spcBef>
              <a:spcAft>
                <a:spcPts val="0"/>
              </a:spcAft>
              <a:buSzPts val="1600"/>
              <a:buNone/>
            </a:pPr>
            <a:endParaRPr sz="1800" dirty="0"/>
          </a:p>
        </p:txBody>
      </p:sp>
      <p:sp>
        <p:nvSpPr>
          <p:cNvPr id="689" name="Google Shape;689;p22"/>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i="0" u="none" strike="noStrike" cap="none" dirty="0">
                <a:solidFill>
                  <a:schemeClr val="dk1"/>
                </a:solidFill>
                <a:latin typeface="Helvetica Neue"/>
                <a:ea typeface="Helvetica Neue"/>
                <a:cs typeface="Helvetica Neue"/>
                <a:sym typeface="Helvetica Neue"/>
              </a:rPr>
              <a:t>Best practices: </a:t>
            </a:r>
            <a:r>
              <a:rPr lang="en" i="0" u="none" strike="noStrike" cap="none" dirty="0">
                <a:solidFill>
                  <a:schemeClr val="dk1"/>
                </a:solidFill>
                <a:latin typeface="Helvetica Neue"/>
                <a:ea typeface="Helvetica Neue"/>
                <a:cs typeface="Helvetica Neue"/>
                <a:sym typeface="Helvetica Neue"/>
              </a:rPr>
              <a:t>Update column names</a:t>
            </a:r>
            <a:endParaRPr dirty="0">
              <a:latin typeface="Helvetica Neue"/>
              <a:ea typeface="Helvetica Neue"/>
              <a:cs typeface="Helvetica Neue"/>
              <a:sym typeface="Helvetica Neue"/>
            </a:endParaRPr>
          </a:p>
        </p:txBody>
      </p:sp>
      <p:pic>
        <p:nvPicPr>
          <p:cNvPr id="692" name="Google Shape;692;p22"/>
          <p:cNvPicPr preferRelativeResize="0"/>
          <p:nvPr/>
        </p:nvPicPr>
        <p:blipFill rotWithShape="1">
          <a:blip r:embed="rId3">
            <a:alphaModFix/>
          </a:blip>
          <a:srcRect/>
          <a:stretch/>
        </p:blipFill>
        <p:spPr>
          <a:xfrm>
            <a:off x="5207665" y="1941106"/>
            <a:ext cx="1847025" cy="2534300"/>
          </a:xfrm>
          <a:prstGeom prst="rect">
            <a:avLst/>
          </a:prstGeom>
          <a:noFill/>
          <a:ln w="9525" cap="flat" cmpd="sng">
            <a:solidFill>
              <a:srgbClr val="666666"/>
            </a:solidFill>
            <a:prstDash val="solid"/>
            <a:round/>
            <a:headEnd type="none" w="sm" len="sm"/>
            <a:tailEnd type="none" w="sm" len="sm"/>
          </a:ln>
        </p:spPr>
      </p:pic>
      <p:pic>
        <p:nvPicPr>
          <p:cNvPr id="694" name="Google Shape;694;p22"/>
          <p:cNvPicPr preferRelativeResize="0"/>
          <p:nvPr/>
        </p:nvPicPr>
        <p:blipFill rotWithShape="1">
          <a:blip r:embed="rId4">
            <a:alphaModFix/>
          </a:blip>
          <a:srcRect/>
          <a:stretch/>
        </p:blipFill>
        <p:spPr>
          <a:xfrm>
            <a:off x="1184225" y="3163875"/>
            <a:ext cx="3391456" cy="623900"/>
          </a:xfrm>
          <a:prstGeom prst="rect">
            <a:avLst/>
          </a:prstGeom>
          <a:noFill/>
          <a:ln w="9525" cap="flat" cmpd="sng">
            <a:solidFill>
              <a:srgbClr val="666666"/>
            </a:solidFill>
            <a:prstDash val="solid"/>
            <a:round/>
            <a:headEnd type="none" w="sm" len="sm"/>
            <a:tailEnd type="none" w="sm" len="sm"/>
          </a:ln>
        </p:spPr>
      </p:pic>
      <p:pic>
        <p:nvPicPr>
          <p:cNvPr id="695" name="Google Shape;695;p22"/>
          <p:cNvPicPr preferRelativeResize="0"/>
          <p:nvPr/>
        </p:nvPicPr>
        <p:blipFill rotWithShape="1">
          <a:blip r:embed="rId5">
            <a:alphaModFix/>
          </a:blip>
          <a:srcRect/>
          <a:stretch/>
        </p:blipFill>
        <p:spPr>
          <a:xfrm>
            <a:off x="1184203" y="2178619"/>
            <a:ext cx="3391478" cy="623904"/>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21</a:t>
            </a:fld>
            <a:endParaRPr lang="uk-UA"/>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2" name="Google Shape;562;p11"/>
          <p:cNvSpPr txBox="1">
            <a:spLocks noGrp="1"/>
          </p:cNvSpPr>
          <p:nvPr>
            <p:ph type="body" idx="1"/>
          </p:nvPr>
        </p:nvSpPr>
        <p:spPr>
          <a:xfrm>
            <a:off x="385475" y="874500"/>
            <a:ext cx="7640700" cy="3394500"/>
          </a:xfrm>
          <a:prstGeom prst="rect">
            <a:avLst/>
          </a:prstGeom>
          <a:noFill/>
          <a:ln>
            <a:noFill/>
          </a:ln>
        </p:spPr>
        <p:txBody>
          <a:bodyPr spcFirstLastPara="1" wrap="square" lIns="91425" tIns="91425" rIns="91425" bIns="91425" anchor="t" anchorCtr="0">
            <a:noAutofit/>
          </a:bodyPr>
          <a:lstStyle/>
          <a:p>
            <a:pPr marL="0" indent="0">
              <a:spcBef>
                <a:spcPts val="480"/>
              </a:spcBef>
              <a:buNone/>
            </a:pPr>
            <a:r>
              <a:rPr lang="en-US" sz="1800" dirty="0">
                <a:latin typeface="Helvetica Neue Light" panose="02000403000000020004" pitchFamily="2" charset="0"/>
                <a:ea typeface="Helvetica Neue Light" panose="02000403000000020004" pitchFamily="2" charset="0"/>
              </a:rPr>
              <a:t>In addition to modifying each table individually in the browser, you can also make bulk changes by downloading, editing, and uploading the data model file.</a:t>
            </a:r>
          </a:p>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 </a:t>
            </a:r>
            <a:endParaRPr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dirty="0">
              <a:latin typeface="Helvetica Neue Light" panose="02000403000000020004" pitchFamily="2" charset="0"/>
              <a:ea typeface="Helvetica Neue Light" panose="02000403000000020004" pitchFamily="2" charset="0"/>
            </a:endParaRPr>
          </a:p>
        </p:txBody>
      </p:sp>
      <p:sp>
        <p:nvSpPr>
          <p:cNvPr id="565" name="Google Shape;565;p11"/>
          <p:cNvSpPr/>
          <p:nvPr/>
        </p:nvSpPr>
        <p:spPr>
          <a:xfrm>
            <a:off x="3922937" y="3274800"/>
            <a:ext cx="739200" cy="273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35;p18"/>
          <p:cNvSpPr txBox="1">
            <a:spLocks/>
          </p:cNvSpPr>
          <p:nvPr/>
        </p:nvSpPr>
        <p:spPr>
          <a:xfrm>
            <a:off x="262269" y="78584"/>
            <a:ext cx="8683200"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Making changes to data model in bulk: Download data modeling file</a:t>
            </a:r>
          </a:p>
        </p:txBody>
      </p:sp>
      <p:grpSp>
        <p:nvGrpSpPr>
          <p:cNvPr id="6" name="Google Shape;682;p21"/>
          <p:cNvGrpSpPr/>
          <p:nvPr/>
        </p:nvGrpSpPr>
        <p:grpSpPr>
          <a:xfrm>
            <a:off x="1426222" y="2060361"/>
            <a:ext cx="6326718" cy="2711665"/>
            <a:chOff x="1444788" y="973671"/>
            <a:chExt cx="6326718" cy="2711665"/>
          </a:xfrm>
        </p:grpSpPr>
        <p:pic>
          <p:nvPicPr>
            <p:cNvPr id="7" name="Google Shape;683;p21"/>
            <p:cNvPicPr preferRelativeResize="0"/>
            <p:nvPr/>
          </p:nvPicPr>
          <p:blipFill rotWithShape="1">
            <a:blip r:embed="rId3">
              <a:alphaModFix/>
            </a:blip>
            <a:srcRect b="31548"/>
            <a:stretch/>
          </p:blipFill>
          <p:spPr>
            <a:xfrm>
              <a:off x="1444788" y="973672"/>
              <a:ext cx="6326718" cy="2711664"/>
            </a:xfrm>
            <a:prstGeom prst="rect">
              <a:avLst/>
            </a:prstGeom>
            <a:noFill/>
            <a:ln w="9525" cap="flat" cmpd="sng">
              <a:solidFill>
                <a:srgbClr val="666666"/>
              </a:solidFill>
              <a:prstDash val="solid"/>
              <a:round/>
              <a:headEnd type="none" w="sm" len="sm"/>
              <a:tailEnd type="none" w="sm" len="sm"/>
            </a:ln>
          </p:spPr>
        </p:pic>
        <p:pic>
          <p:nvPicPr>
            <p:cNvPr id="8" name="Google Shape;684;p21"/>
            <p:cNvPicPr preferRelativeResize="0"/>
            <p:nvPr/>
          </p:nvPicPr>
          <p:blipFill rotWithShape="1">
            <a:blip r:embed="rId4">
              <a:alphaModFix/>
            </a:blip>
            <a:srcRect/>
            <a:stretch/>
          </p:blipFill>
          <p:spPr>
            <a:xfrm>
              <a:off x="1444788" y="973671"/>
              <a:ext cx="6326718" cy="259247"/>
            </a:xfrm>
            <a:prstGeom prst="rect">
              <a:avLst/>
            </a:prstGeom>
            <a:noFill/>
            <a:ln>
              <a:noFill/>
            </a:ln>
          </p:spPr>
        </p:pic>
      </p:gr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4226694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4"/>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a:buSzPts val="2600"/>
            </a:pPr>
            <a:r>
              <a:rPr lang="en-US" dirty="0">
                <a:solidFill>
                  <a:srgbClr val="2E3037"/>
                </a:solidFill>
              </a:rPr>
              <a:t>Making changes to data model in bulk:</a:t>
            </a:r>
            <a:br>
              <a:rPr lang="en-US" dirty="0">
                <a:solidFill>
                  <a:srgbClr val="2E3037"/>
                </a:solidFill>
              </a:rPr>
            </a:br>
            <a:r>
              <a:rPr lang="en" i="0" u="none" strike="noStrike" cap="none" dirty="0">
                <a:solidFill>
                  <a:schemeClr val="dk1"/>
                </a:solidFill>
                <a:latin typeface="Helvetica Neue"/>
                <a:ea typeface="Helvetica Neue"/>
                <a:cs typeface="Helvetica Neue"/>
                <a:sym typeface="Helvetica Neue"/>
              </a:rPr>
              <a:t>Upload the modified model</a:t>
            </a:r>
            <a:endParaRPr dirty="0">
              <a:latin typeface="Helvetica Neue"/>
              <a:ea typeface="Helvetica Neue"/>
              <a:cs typeface="Helvetica Neue"/>
              <a:sym typeface="Helvetica Neue"/>
            </a:endParaRPr>
          </a:p>
        </p:txBody>
      </p:sp>
      <p:sp>
        <p:nvSpPr>
          <p:cNvPr id="713" name="Google Shape;713;p24"/>
          <p:cNvSpPr txBox="1">
            <a:spLocks noGrp="1"/>
          </p:cNvSpPr>
          <p:nvPr>
            <p:ph type="body" idx="1"/>
          </p:nvPr>
        </p:nvSpPr>
        <p:spPr>
          <a:xfrm>
            <a:off x="887051" y="946150"/>
            <a:ext cx="7442100" cy="798000"/>
          </a:xfrm>
          <a:prstGeom prst="rect">
            <a:avLst/>
          </a:prstGeom>
          <a:noFill/>
          <a:ln>
            <a:noFill/>
          </a:ln>
        </p:spPr>
        <p:txBody>
          <a:bodyPr spcFirstLastPara="1" wrap="square" lIns="91425" tIns="91425" rIns="91425" bIns="91425" anchor="t" anchorCtr="0">
            <a:noAutofit/>
          </a:bodyPr>
          <a:lstStyle/>
          <a:p>
            <a:pPr marL="342892" marR="0" lvl="0" indent="-38092" algn="l" rtl="0">
              <a:lnSpc>
                <a:spcPct val="150000"/>
              </a:lnSpc>
              <a:spcBef>
                <a:spcPts val="0"/>
              </a:spcBef>
              <a:spcAft>
                <a:spcPts val="0"/>
              </a:spcAft>
              <a:buClr>
                <a:schemeClr val="dk1"/>
              </a:buClr>
              <a:buSzPts val="1800"/>
              <a:buFont typeface="Arial"/>
              <a:buNone/>
            </a:pPr>
            <a:r>
              <a:rPr lang="en" sz="1800" u="none" strike="noStrike" cap="none" dirty="0">
                <a:solidFill>
                  <a:schemeClr val="dk1"/>
                </a:solidFill>
                <a:latin typeface="Helvetica Neue Light" panose="02000403000000020004" pitchFamily="2" charset="0"/>
                <a:ea typeface="Helvetica Neue Light" panose="02000403000000020004" pitchFamily="2" charset="0"/>
                <a:sym typeface="Helvetica Neue"/>
              </a:rPr>
              <a:t>Save the model file (ignore the warning about CSV). </a:t>
            </a:r>
            <a:br>
              <a:rPr lang="en" sz="1800" dirty="0">
                <a:latin typeface="Helvetica Neue Light" panose="02000403000000020004" pitchFamily="2" charset="0"/>
                <a:ea typeface="Helvetica Neue Light" panose="02000403000000020004" pitchFamily="2" charset="0"/>
                <a:sym typeface="Helvetica Neue"/>
              </a:rPr>
            </a:br>
            <a:r>
              <a:rPr lang="en" sz="1800" dirty="0">
                <a:latin typeface="Helvetica Neue Light" panose="02000403000000020004" pitchFamily="2" charset="0"/>
                <a:ea typeface="Helvetica Neue Light" panose="02000403000000020004" pitchFamily="2" charset="0"/>
                <a:sym typeface="Helvetica Neue"/>
              </a:rPr>
              <a:t>Upload it.</a:t>
            </a:r>
            <a:endParaRPr dirty="0">
              <a:latin typeface="Helvetica Neue Light" panose="02000403000000020004" pitchFamily="2" charset="0"/>
              <a:ea typeface="Helvetica Neue Light" panose="02000403000000020004" pitchFamily="2" charset="0"/>
              <a:sym typeface="Helvetica Neue"/>
            </a:endParaRPr>
          </a:p>
        </p:txBody>
      </p:sp>
      <p:pic>
        <p:nvPicPr>
          <p:cNvPr id="714" name="Google Shape;714;p24"/>
          <p:cNvPicPr preferRelativeResize="0"/>
          <p:nvPr/>
        </p:nvPicPr>
        <p:blipFill rotWithShape="1">
          <a:blip r:embed="rId3">
            <a:alphaModFix/>
          </a:blip>
          <a:srcRect/>
          <a:stretch/>
        </p:blipFill>
        <p:spPr>
          <a:xfrm>
            <a:off x="1349900" y="1961950"/>
            <a:ext cx="6556676" cy="2863050"/>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23</a:t>
            </a:fld>
            <a:endParaRPr lang="uk-UA"/>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6"/>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dirty="0" err="1"/>
              <a:t>Scriptability</a:t>
            </a:r>
            <a:endParaRPr dirty="0"/>
          </a:p>
        </p:txBody>
      </p:sp>
    </p:spTree>
    <p:extLst>
      <p:ext uri="{BB962C8B-B14F-4D97-AF65-F5344CB8AC3E}">
        <p14:creationId xmlns:p14="http://schemas.microsoft.com/office/powerpoint/2010/main" val="182350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14" name="Rectangle 13">
            <a:extLst>
              <a:ext uri="{FF2B5EF4-FFF2-40B4-BE49-F238E27FC236}">
                <a16:creationId xmlns:a16="http://schemas.microsoft.com/office/drawing/2014/main" id="{D36F7C3D-9E7F-BA4D-A759-EDB145872285}"/>
              </a:ext>
            </a:extLst>
          </p:cNvPr>
          <p:cNvSpPr/>
          <p:nvPr/>
        </p:nvSpPr>
        <p:spPr>
          <a:xfrm>
            <a:off x="4572000" y="1828799"/>
            <a:ext cx="3814302" cy="27720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655909-BEA2-E948-837F-A2B032FAFCAE}"/>
              </a:ext>
            </a:extLst>
          </p:cNvPr>
          <p:cNvSpPr/>
          <p:nvPr/>
        </p:nvSpPr>
        <p:spPr>
          <a:xfrm>
            <a:off x="453996" y="1828800"/>
            <a:ext cx="3814302" cy="27720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err="1"/>
              <a:t>Scriptability</a:t>
            </a:r>
            <a:r>
              <a:rPr lang="en-US" dirty="0"/>
              <a:t> Overview</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25</a:t>
            </a:fld>
            <a:endParaRPr lang="uk-UA"/>
          </a:p>
        </p:txBody>
      </p:sp>
      <p:sp>
        <p:nvSpPr>
          <p:cNvPr id="9" name="Google Shape;824;g5c148845de_0_848"/>
          <p:cNvSpPr txBox="1">
            <a:spLocks noGrp="1"/>
          </p:cNvSpPr>
          <p:nvPr>
            <p:ph type="body" idx="1"/>
          </p:nvPr>
        </p:nvSpPr>
        <p:spPr>
          <a:xfrm>
            <a:off x="353962" y="995583"/>
            <a:ext cx="8332708" cy="757293"/>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a:latin typeface="Helvetica Neue Light" panose="02000403000000020004" pitchFamily="2" charset="0"/>
                <a:ea typeface="Helvetica Neue Light" panose="02000403000000020004" pitchFamily="2" charset="0"/>
              </a:rPr>
              <a:t>Use ThoughtSpot's </a:t>
            </a:r>
            <a:r>
              <a:rPr lang="en-US" sz="1800" dirty="0" err="1">
                <a:latin typeface="Helvetica Neue Light" panose="02000403000000020004" pitchFamily="2" charset="0"/>
                <a:ea typeface="Helvetica Neue Light" panose="02000403000000020004" pitchFamily="2" charset="0"/>
              </a:rPr>
              <a:t>Scriptability</a:t>
            </a:r>
            <a:r>
              <a:rPr lang="en-US" sz="1800" dirty="0">
                <a:latin typeface="Helvetica Neue Light" panose="02000403000000020004" pitchFamily="2" charset="0"/>
                <a:ea typeface="Helvetica Neue Light" panose="02000403000000020004" pitchFamily="2" charset="0"/>
              </a:rPr>
              <a:t> to migrate or edit Worksheets, Pinboards, Answers, Views, and tables in a human-readable format.</a:t>
            </a:r>
          </a:p>
        </p:txBody>
      </p:sp>
      <p:pic>
        <p:nvPicPr>
          <p:cNvPr id="8" name="Picture 7">
            <a:extLst>
              <a:ext uri="{FF2B5EF4-FFF2-40B4-BE49-F238E27FC236}">
                <a16:creationId xmlns:a16="http://schemas.microsoft.com/office/drawing/2014/main" id="{F6452FCB-F801-CE4D-91AB-18C042637876}"/>
              </a:ext>
            </a:extLst>
          </p:cNvPr>
          <p:cNvPicPr>
            <a:picLocks noChangeAspect="1"/>
          </p:cNvPicPr>
          <p:nvPr/>
        </p:nvPicPr>
        <p:blipFill>
          <a:blip r:embed="rId3"/>
          <a:stretch>
            <a:fillRect/>
          </a:stretch>
        </p:blipFill>
        <p:spPr>
          <a:xfrm>
            <a:off x="563511" y="1955657"/>
            <a:ext cx="3117370" cy="1568488"/>
          </a:xfrm>
          <a:prstGeom prst="rect">
            <a:avLst/>
          </a:prstGeom>
        </p:spPr>
      </p:pic>
      <p:pic>
        <p:nvPicPr>
          <p:cNvPr id="3" name="Picture 2">
            <a:extLst>
              <a:ext uri="{FF2B5EF4-FFF2-40B4-BE49-F238E27FC236}">
                <a16:creationId xmlns:a16="http://schemas.microsoft.com/office/drawing/2014/main" id="{F6BFAC7E-6F9B-F149-9866-563EFCF882AA}"/>
              </a:ext>
            </a:extLst>
          </p:cNvPr>
          <p:cNvPicPr>
            <a:picLocks noChangeAspect="1"/>
          </p:cNvPicPr>
          <p:nvPr/>
        </p:nvPicPr>
        <p:blipFill rotWithShape="1">
          <a:blip r:embed="rId4"/>
          <a:srcRect l="1157" t="2074" r="25815"/>
          <a:stretch/>
        </p:blipFill>
        <p:spPr>
          <a:xfrm>
            <a:off x="1256956" y="2571750"/>
            <a:ext cx="2885497" cy="1891243"/>
          </a:xfrm>
          <a:prstGeom prst="rect">
            <a:avLst/>
          </a:prstGeom>
        </p:spPr>
      </p:pic>
      <p:sp>
        <p:nvSpPr>
          <p:cNvPr id="12" name="Google Shape;824;g5c148845de_0_848">
            <a:extLst>
              <a:ext uri="{FF2B5EF4-FFF2-40B4-BE49-F238E27FC236}">
                <a16:creationId xmlns:a16="http://schemas.microsoft.com/office/drawing/2014/main" id="{746C3711-01BD-EE47-89AA-A708B5E1F588}"/>
              </a:ext>
            </a:extLst>
          </p:cNvPr>
          <p:cNvSpPr txBox="1">
            <a:spLocks/>
          </p:cNvSpPr>
          <p:nvPr/>
        </p:nvSpPr>
        <p:spPr>
          <a:xfrm>
            <a:off x="4572000" y="1955657"/>
            <a:ext cx="3597746" cy="2681472"/>
          </a:xfrm>
          <a:prstGeom prst="rect">
            <a:avLst/>
          </a:prstGeom>
          <a:noFill/>
          <a:ln>
            <a:noFill/>
          </a:ln>
        </p:spPr>
        <p:txBody>
          <a:bodyPr spcFirstLastPara="1" wrap="square" lIns="81625" tIns="40800" rIns="81625" bIns="408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87350" indent="-285750">
              <a:lnSpc>
                <a:spcPct val="115000"/>
              </a:lnSpc>
              <a:spcBef>
                <a:spcPts val="300"/>
              </a:spcBef>
              <a:buSzPts val="2000"/>
            </a:pPr>
            <a:r>
              <a:rPr lang="en-US" sz="1800" dirty="0">
                <a:latin typeface="Helvetica Neue Light" panose="02000403000000020004" pitchFamily="2" charset="0"/>
                <a:ea typeface="Helvetica Neue Light" panose="02000403000000020004" pitchFamily="2" charset="0"/>
              </a:rPr>
              <a:t>Migrate from development to production environment easily</a:t>
            </a:r>
          </a:p>
          <a:p>
            <a:pPr marL="387350" indent="-285750">
              <a:lnSpc>
                <a:spcPct val="115000"/>
              </a:lnSpc>
              <a:spcBef>
                <a:spcPts val="300"/>
              </a:spcBef>
              <a:buSzPts val="2000"/>
            </a:pPr>
            <a:r>
              <a:rPr lang="en-US" sz="1800" dirty="0">
                <a:latin typeface="Helvetica Neue Light" panose="02000403000000020004" pitchFamily="2" charset="0"/>
                <a:ea typeface="Helvetica Neue Light" panose="02000403000000020004" pitchFamily="2" charset="0"/>
              </a:rPr>
              <a:t>Implement metadata changes outside the ThoughtSpot UI</a:t>
            </a:r>
          </a:p>
          <a:p>
            <a:pPr marL="387350" indent="-285750">
              <a:lnSpc>
                <a:spcPct val="115000"/>
              </a:lnSpc>
              <a:spcBef>
                <a:spcPts val="300"/>
              </a:spcBef>
              <a:buSzPts val="2000"/>
            </a:pPr>
            <a:r>
              <a:rPr lang="en-US" sz="1800" dirty="0">
                <a:latin typeface="Helvetica Neue Light" panose="02000403000000020004" pitchFamily="2" charset="0"/>
                <a:ea typeface="Helvetica Neue Light" panose="02000403000000020004" pitchFamily="2" charset="0"/>
              </a:rPr>
              <a:t>Make bulk changes</a:t>
            </a:r>
          </a:p>
          <a:p>
            <a:pPr marL="387350" indent="-285750">
              <a:lnSpc>
                <a:spcPct val="115000"/>
              </a:lnSpc>
              <a:spcBef>
                <a:spcPts val="300"/>
              </a:spcBef>
              <a:buSzPts val="2000"/>
            </a:pPr>
            <a:r>
              <a:rPr lang="en-US" sz="1800" dirty="0">
                <a:latin typeface="Helvetica Neue Light" panose="02000403000000020004" pitchFamily="2" charset="0"/>
                <a:ea typeface="Helvetica Neue Light" panose="02000403000000020004" pitchFamily="2" charset="0"/>
              </a:rPr>
              <a:t>Reuse existing objects to build new ones</a:t>
            </a:r>
          </a:p>
        </p:txBody>
      </p:sp>
    </p:spTree>
    <p:extLst>
      <p:ext uri="{BB962C8B-B14F-4D97-AF65-F5344CB8AC3E}">
        <p14:creationId xmlns:p14="http://schemas.microsoft.com/office/powerpoint/2010/main" val="2306147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Scriptable Worksheets</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26</a:t>
            </a:fld>
            <a:endParaRPr lang="uk-UA"/>
          </a:p>
        </p:txBody>
      </p:sp>
      <p:sp>
        <p:nvSpPr>
          <p:cNvPr id="9" name="Google Shape;824;g5c148845de_0_848"/>
          <p:cNvSpPr txBox="1">
            <a:spLocks noGrp="1"/>
          </p:cNvSpPr>
          <p:nvPr>
            <p:ph type="body" idx="1"/>
          </p:nvPr>
        </p:nvSpPr>
        <p:spPr>
          <a:xfrm>
            <a:off x="278425" y="912950"/>
            <a:ext cx="8587200" cy="3761400"/>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a:t>You can download Worksheets to a flat file, modify the file, and subsequently upload this file either to the same cluster, or to a different cluster. </a:t>
            </a:r>
          </a:p>
        </p:txBody>
      </p:sp>
      <p:pic>
        <p:nvPicPr>
          <p:cNvPr id="10" name="Picture 2" descr="xport Worksh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020" y="1729395"/>
            <a:ext cx="6105668" cy="331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8119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Scriptable Worksheets (cont.)</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27</a:t>
            </a:fld>
            <a:endParaRPr lang="uk-UA"/>
          </a:p>
        </p:txBody>
      </p:sp>
      <p:sp>
        <p:nvSpPr>
          <p:cNvPr id="9" name="Google Shape;824;g5c148845de_0_848"/>
          <p:cNvSpPr txBox="1">
            <a:spLocks noGrp="1"/>
          </p:cNvSpPr>
          <p:nvPr>
            <p:ph type="body" idx="1"/>
          </p:nvPr>
        </p:nvSpPr>
        <p:spPr>
          <a:xfrm>
            <a:off x="278425" y="912950"/>
            <a:ext cx="8587200" cy="3761400"/>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a:t>Modify the file to make edits to a Worksheet, and then upload into ThoughtSpot through the UI.</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44420" b="39628"/>
          <a:stretch/>
        </p:blipFill>
        <p:spPr>
          <a:xfrm>
            <a:off x="445567" y="1726526"/>
            <a:ext cx="3516833" cy="3105258"/>
          </a:xfrm>
          <a:prstGeom prst="rect">
            <a:avLst/>
          </a:prstGeom>
          <a:ln>
            <a:solidFill>
              <a:schemeClr val="tx1">
                <a:lumMod val="50000"/>
                <a:lumOff val="50000"/>
              </a:schemeClr>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218"/>
          <a:stretch/>
        </p:blipFill>
        <p:spPr>
          <a:xfrm>
            <a:off x="4101587" y="2080621"/>
            <a:ext cx="4903225" cy="2357675"/>
          </a:xfrm>
          <a:prstGeom prst="rect">
            <a:avLst/>
          </a:prstGeom>
          <a:ln>
            <a:solidFill>
              <a:schemeClr val="tx1">
                <a:lumMod val="50000"/>
                <a:lumOff val="50000"/>
              </a:schemeClr>
            </a:solidFill>
          </a:ln>
        </p:spPr>
      </p:pic>
      <p:sp>
        <p:nvSpPr>
          <p:cNvPr id="11" name="Rounded Rectangle 10"/>
          <p:cNvSpPr/>
          <p:nvPr/>
        </p:nvSpPr>
        <p:spPr>
          <a:xfrm>
            <a:off x="7432889" y="3345058"/>
            <a:ext cx="1485448" cy="25487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747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Scriptable Answers and Pinboards</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28</a:t>
            </a:fld>
            <a:endParaRPr lang="uk-UA"/>
          </a:p>
        </p:txBody>
      </p:sp>
      <p:sp>
        <p:nvSpPr>
          <p:cNvPr id="9" name="Google Shape;824;g5c148845de_0_848"/>
          <p:cNvSpPr txBox="1">
            <a:spLocks noGrp="1"/>
          </p:cNvSpPr>
          <p:nvPr>
            <p:ph type="body" idx="1"/>
          </p:nvPr>
        </p:nvSpPr>
        <p:spPr>
          <a:xfrm>
            <a:off x="195263" y="1142813"/>
            <a:ext cx="3188675" cy="3761400"/>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err="1"/>
              <a:t>Scriptability</a:t>
            </a:r>
            <a:r>
              <a:rPr lang="en-US" sz="1800" dirty="0"/>
              <a:t> is also available for Answers and Pinboards. </a:t>
            </a:r>
          </a:p>
          <a:p>
            <a:pPr marL="101600" lvl="0" indent="0">
              <a:lnSpc>
                <a:spcPct val="115000"/>
              </a:lnSpc>
              <a:spcBef>
                <a:spcPts val="300"/>
              </a:spcBef>
              <a:buSzPts val="2000"/>
              <a:buNone/>
            </a:pPr>
            <a:endParaRPr lang="en-US" sz="1800" dirty="0"/>
          </a:p>
          <a:p>
            <a:pPr marL="101600" lvl="0" indent="0">
              <a:lnSpc>
                <a:spcPct val="115000"/>
              </a:lnSpc>
              <a:spcBef>
                <a:spcPts val="300"/>
              </a:spcBef>
              <a:buSzPts val="2000"/>
              <a:buNone/>
            </a:pPr>
            <a:r>
              <a:rPr lang="en-US" sz="1800" dirty="0"/>
              <a:t>These are “human readable” files, or TSL files.</a:t>
            </a:r>
          </a:p>
        </p:txBody>
      </p:sp>
      <p:sp>
        <p:nvSpPr>
          <p:cNvPr id="6" name="Rectangle 5"/>
          <p:cNvSpPr/>
          <p:nvPr/>
        </p:nvSpPr>
        <p:spPr>
          <a:xfrm>
            <a:off x="4157662" y="1132400"/>
            <a:ext cx="4791075" cy="3631763"/>
          </a:xfrm>
          <a:prstGeom prst="rect">
            <a:avLst/>
          </a:prstGeom>
          <a:ln>
            <a:solidFill>
              <a:schemeClr val="bg1">
                <a:lumMod val="50000"/>
              </a:schemeClr>
            </a:solidFill>
          </a:ln>
        </p:spPr>
        <p:txBody>
          <a:bodyPr wrap="square">
            <a:spAutoFit/>
          </a:bodyPr>
          <a:lstStyle/>
          <a:p>
            <a:r>
              <a:rPr lang="en-US" sz="1000" dirty="0">
                <a:latin typeface="Arial" charset="0"/>
              </a:rPr>
              <a:t>answer:</a:t>
            </a:r>
            <a:endParaRPr lang="en-US" sz="1000" dirty="0"/>
          </a:p>
          <a:p>
            <a:r>
              <a:rPr lang="en-US" sz="1000" dirty="0">
                <a:latin typeface="Arial" charset="0"/>
              </a:rPr>
              <a:t>  name: Demo answer</a:t>
            </a:r>
            <a:endParaRPr lang="en-US" sz="1000" dirty="0"/>
          </a:p>
          <a:p>
            <a:r>
              <a:rPr lang="en-US" sz="1000" dirty="0">
                <a:latin typeface="Arial" charset="0"/>
              </a:rPr>
              <a:t>  tables:</a:t>
            </a:r>
            <a:endParaRPr lang="en-US" sz="1000" dirty="0"/>
          </a:p>
          <a:p>
            <a:r>
              <a:rPr lang="en-US" sz="1000" dirty="0">
                <a:latin typeface="Arial" charset="0"/>
              </a:rPr>
              <a:t>  - id: Copy of TPCH WS</a:t>
            </a:r>
            <a:endParaRPr lang="en-US" sz="1000" dirty="0"/>
          </a:p>
          <a:p>
            <a:r>
              <a:rPr lang="en-US" sz="1000" dirty="0">
                <a:latin typeface="Arial" charset="0"/>
              </a:rPr>
              <a:t>    name: Copy of TPCH WS</a:t>
            </a:r>
            <a:endParaRPr lang="en-US" sz="1000" dirty="0"/>
          </a:p>
          <a:p>
            <a:r>
              <a:rPr lang="en-US" sz="1000" dirty="0">
                <a:latin typeface="Arial" charset="0"/>
              </a:rPr>
              <a:t>  </a:t>
            </a:r>
            <a:r>
              <a:rPr lang="en-US" sz="1000" dirty="0" err="1">
                <a:latin typeface="Arial" charset="0"/>
              </a:rPr>
              <a:t>table_paths</a:t>
            </a:r>
            <a:r>
              <a:rPr lang="en-US" sz="1000" dirty="0">
                <a:latin typeface="Arial" charset="0"/>
              </a:rPr>
              <a:t>:</a:t>
            </a:r>
            <a:endParaRPr lang="en-US" sz="1000" dirty="0"/>
          </a:p>
          <a:p>
            <a:r>
              <a:rPr lang="en-US" sz="1000" dirty="0">
                <a:latin typeface="Arial" charset="0"/>
              </a:rPr>
              <a:t>  - id: Copy of TPCH WS_1</a:t>
            </a:r>
            <a:endParaRPr lang="en-US" sz="1000" dirty="0"/>
          </a:p>
          <a:p>
            <a:r>
              <a:rPr lang="en-US" sz="1000" dirty="0">
                <a:latin typeface="Arial" charset="0"/>
              </a:rPr>
              <a:t>    table: Copy of TPCH WS</a:t>
            </a:r>
            <a:endParaRPr lang="en-US" sz="1000" dirty="0"/>
          </a:p>
          <a:p>
            <a:r>
              <a:rPr lang="en-US" sz="1000" dirty="0">
                <a:latin typeface="Arial" charset="0"/>
              </a:rPr>
              <a:t>    </a:t>
            </a:r>
            <a:r>
              <a:rPr lang="en-US" sz="1000" dirty="0" err="1">
                <a:latin typeface="Arial" charset="0"/>
              </a:rPr>
              <a:t>join_path</a:t>
            </a:r>
            <a:r>
              <a:rPr lang="en-US" sz="1000" dirty="0">
                <a:latin typeface="Arial" charset="0"/>
              </a:rPr>
              <a:t>:</a:t>
            </a:r>
            <a:endParaRPr lang="en-US" sz="1000" dirty="0"/>
          </a:p>
          <a:p>
            <a:r>
              <a:rPr lang="en-US" sz="1000" dirty="0">
                <a:latin typeface="Arial" charset="0"/>
              </a:rPr>
              <a:t>    - {}</a:t>
            </a:r>
            <a:endParaRPr lang="en-US" sz="1000" dirty="0"/>
          </a:p>
          <a:p>
            <a:r>
              <a:rPr lang="en-US" sz="1000" dirty="0">
                <a:latin typeface="Arial" charset="0"/>
              </a:rPr>
              <a:t>  </a:t>
            </a:r>
            <a:r>
              <a:rPr lang="en-US" sz="1000" dirty="0" err="1">
                <a:latin typeface="Arial" charset="0"/>
              </a:rPr>
              <a:t>search_query</a:t>
            </a:r>
            <a:r>
              <a:rPr lang="en-US" sz="1000" dirty="0">
                <a:latin typeface="Arial" charset="0"/>
              </a:rPr>
              <a:t>: '[Revenue] [Year] [Commit Date] = ''last 40 years'''</a:t>
            </a:r>
            <a:endParaRPr lang="en-US" sz="1000" dirty="0"/>
          </a:p>
          <a:p>
            <a:r>
              <a:rPr lang="en-US" sz="1000" dirty="0">
                <a:latin typeface="Arial" charset="0"/>
              </a:rPr>
              <a:t>  </a:t>
            </a:r>
            <a:r>
              <a:rPr lang="en-US" sz="1000" dirty="0" err="1">
                <a:latin typeface="Arial" charset="0"/>
              </a:rPr>
              <a:t>answer_columns</a:t>
            </a:r>
            <a:r>
              <a:rPr lang="en-US" sz="1000" dirty="0">
                <a:latin typeface="Arial" charset="0"/>
              </a:rPr>
              <a:t>:</a:t>
            </a:r>
            <a:endParaRPr lang="en-US" sz="1000" dirty="0"/>
          </a:p>
          <a:p>
            <a:r>
              <a:rPr lang="en-US" sz="1000" dirty="0">
                <a:latin typeface="Arial" charset="0"/>
              </a:rPr>
              <a:t>  - name: Commit Date</a:t>
            </a:r>
            <a:endParaRPr lang="en-US" sz="1000" dirty="0"/>
          </a:p>
          <a:p>
            <a:r>
              <a:rPr lang="en-US" sz="1000" dirty="0">
                <a:latin typeface="Arial" charset="0"/>
              </a:rPr>
              <a:t>  - name: Year</a:t>
            </a:r>
            <a:endParaRPr lang="en-US" sz="1000" dirty="0"/>
          </a:p>
          <a:p>
            <a:r>
              <a:rPr lang="en-US" sz="1000" dirty="0">
                <a:latin typeface="Arial" charset="0"/>
              </a:rPr>
              <a:t>  - name: Total Revenue</a:t>
            </a:r>
            <a:endParaRPr lang="en-US" sz="1000" dirty="0"/>
          </a:p>
          <a:p>
            <a:r>
              <a:rPr lang="en-US" sz="1000" dirty="0">
                <a:latin typeface="Arial" charset="0"/>
              </a:rPr>
              <a:t>  table:</a:t>
            </a:r>
            <a:endParaRPr lang="en-US" sz="1000" dirty="0"/>
          </a:p>
          <a:p>
            <a:r>
              <a:rPr lang="en-US" sz="1000" dirty="0">
                <a:latin typeface="Arial" charset="0"/>
              </a:rPr>
              <a:t>    </a:t>
            </a:r>
            <a:r>
              <a:rPr lang="en-US" sz="1000" dirty="0" err="1">
                <a:latin typeface="Arial" charset="0"/>
              </a:rPr>
              <a:t>table_columns</a:t>
            </a:r>
            <a:r>
              <a:rPr lang="en-US" sz="1000" dirty="0">
                <a:latin typeface="Arial" charset="0"/>
              </a:rPr>
              <a:t>:</a:t>
            </a:r>
            <a:endParaRPr lang="en-US" sz="1000" dirty="0"/>
          </a:p>
          <a:p>
            <a:r>
              <a:rPr lang="en-US" sz="1000" dirty="0">
                <a:latin typeface="Arial" charset="0"/>
              </a:rPr>
              <a:t>    - </a:t>
            </a:r>
            <a:r>
              <a:rPr lang="en-US" sz="1000" dirty="0" err="1">
                <a:latin typeface="Arial" charset="0"/>
              </a:rPr>
              <a:t>column_id</a:t>
            </a:r>
            <a:r>
              <a:rPr lang="en-US" sz="1000" dirty="0">
                <a:latin typeface="Arial" charset="0"/>
              </a:rPr>
              <a:t>: Year</a:t>
            </a:r>
            <a:endParaRPr lang="en-US" sz="1000" dirty="0"/>
          </a:p>
          <a:p>
            <a:r>
              <a:rPr lang="en-US" sz="1000" dirty="0">
                <a:latin typeface="Arial" charset="0"/>
              </a:rPr>
              <a:t>      </a:t>
            </a:r>
            <a:r>
              <a:rPr lang="en-US" sz="1000" dirty="0" err="1">
                <a:latin typeface="Arial" charset="0"/>
              </a:rPr>
              <a:t>headline_aggregation</a:t>
            </a:r>
            <a:r>
              <a:rPr lang="en-US" sz="1000" dirty="0">
                <a:latin typeface="Arial" charset="0"/>
              </a:rPr>
              <a:t>: COUNT_DISTINCT</a:t>
            </a:r>
            <a:endParaRPr lang="en-US" sz="1000" dirty="0"/>
          </a:p>
          <a:p>
            <a:r>
              <a:rPr lang="en-US" sz="1000" dirty="0">
                <a:latin typeface="Arial" charset="0"/>
              </a:rPr>
              <a:t>    - </a:t>
            </a:r>
            <a:r>
              <a:rPr lang="en-US" sz="1000" dirty="0" err="1">
                <a:latin typeface="Arial" charset="0"/>
              </a:rPr>
              <a:t>column_id</a:t>
            </a:r>
            <a:r>
              <a:rPr lang="en-US" sz="1000" dirty="0">
                <a:latin typeface="Arial" charset="0"/>
              </a:rPr>
              <a:t>: Total Revenue</a:t>
            </a:r>
            <a:endParaRPr lang="en-US" sz="1000" dirty="0"/>
          </a:p>
          <a:p>
            <a:r>
              <a:rPr lang="en-US" sz="1000" dirty="0">
                <a:latin typeface="Arial" charset="0"/>
              </a:rPr>
              <a:t>      </a:t>
            </a:r>
            <a:r>
              <a:rPr lang="en-US" sz="1000" dirty="0" err="1">
                <a:latin typeface="Arial" charset="0"/>
              </a:rPr>
              <a:t>headline_aggregation</a:t>
            </a:r>
            <a:r>
              <a:rPr lang="en-US" sz="1000" dirty="0">
                <a:latin typeface="Arial" charset="0"/>
              </a:rPr>
              <a:t>: SUM</a:t>
            </a:r>
            <a:endParaRPr lang="en-US" sz="1000" dirty="0"/>
          </a:p>
          <a:p>
            <a:r>
              <a:rPr lang="en-US" sz="1000" dirty="0">
                <a:latin typeface="Arial" charset="0"/>
              </a:rPr>
              <a:t>    </a:t>
            </a:r>
            <a:r>
              <a:rPr lang="en-US" sz="1000" dirty="0" err="1">
                <a:latin typeface="Arial" charset="0"/>
              </a:rPr>
              <a:t>ordered_column_ids</a:t>
            </a:r>
            <a:r>
              <a:rPr lang="en-US" sz="1000" dirty="0">
                <a:latin typeface="Arial" charset="0"/>
              </a:rPr>
              <a:t>:</a:t>
            </a:r>
            <a:endParaRPr lang="en-US" sz="1000" dirty="0"/>
          </a:p>
          <a:p>
            <a:r>
              <a:rPr lang="en-US" sz="1000" dirty="0">
                <a:latin typeface="Arial" charset="0"/>
              </a:rPr>
              <a:t>  </a:t>
            </a:r>
            <a:endParaRPr lang="en-US" dirty="0"/>
          </a:p>
        </p:txBody>
      </p:sp>
      <p:sp>
        <p:nvSpPr>
          <p:cNvPr id="7" name="TextBox 6"/>
          <p:cNvSpPr txBox="1"/>
          <p:nvPr/>
        </p:nvSpPr>
        <p:spPr>
          <a:xfrm>
            <a:off x="5334000" y="4766601"/>
            <a:ext cx="2771775" cy="276999"/>
          </a:xfrm>
          <a:prstGeom prst="rect">
            <a:avLst/>
          </a:prstGeom>
          <a:noFill/>
        </p:spPr>
        <p:txBody>
          <a:bodyPr wrap="square" rtlCol="0">
            <a:spAutoFit/>
          </a:bodyPr>
          <a:lstStyle/>
          <a:p>
            <a:r>
              <a:rPr lang="en-US" sz="1200" dirty="0"/>
              <a:t>Sample of Answer TSL file (continues)</a:t>
            </a:r>
          </a:p>
        </p:txBody>
      </p:sp>
    </p:spTree>
    <p:extLst>
      <p:ext uri="{BB962C8B-B14F-4D97-AF65-F5344CB8AC3E}">
        <p14:creationId xmlns:p14="http://schemas.microsoft.com/office/powerpoint/2010/main" val="5008918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Exporting Pinboards</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29</a:t>
            </a:fld>
            <a:endParaRPr lang="uk-UA"/>
          </a:p>
        </p:txBody>
      </p:sp>
      <p:sp>
        <p:nvSpPr>
          <p:cNvPr id="9" name="Google Shape;824;g5c148845de_0_848"/>
          <p:cNvSpPr txBox="1">
            <a:spLocks noGrp="1"/>
          </p:cNvSpPr>
          <p:nvPr>
            <p:ph type="body" idx="1"/>
          </p:nvPr>
        </p:nvSpPr>
        <p:spPr>
          <a:xfrm>
            <a:off x="278425" y="912950"/>
            <a:ext cx="8587200" cy="3761400"/>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err="1"/>
              <a:t>Pinboards</a:t>
            </a:r>
            <a:r>
              <a:rPr lang="en-US" sz="1800" dirty="0"/>
              <a:t> can be exported individually, or you may select multiple </a:t>
            </a:r>
            <a:r>
              <a:rPr lang="en-US" sz="1800" dirty="0" err="1"/>
              <a:t>Pinboards</a:t>
            </a:r>
            <a:r>
              <a:rPr lang="en-US" sz="1800" dirty="0"/>
              <a:t> in the Data page to export. Select whether you also want to export the associated Worksheets.</a:t>
            </a:r>
          </a:p>
        </p:txBody>
      </p:sp>
      <p:pic>
        <p:nvPicPr>
          <p:cNvPr id="1026" name="Picture 2" descr="https://lh3.googleusercontent.com/MNTzfxvL10g-ipEBm_3DLOtsVZv-WnKWMKhDMfTnk8TtrmXs3sTWl7pX9-CNbySc9eGLXqg4bSlMB7WBKQ-6ld1Dse3WDxrbb584QxzWKEYCep42UTFxZ41K_zNa9xDiXS2OfHcT"/>
          <p:cNvPicPr>
            <a:picLocks noChangeAspect="1" noChangeArrowheads="1"/>
          </p:cNvPicPr>
          <p:nvPr/>
        </p:nvPicPr>
        <p:blipFill rotWithShape="1">
          <a:blip r:embed="rId3">
            <a:extLst>
              <a:ext uri="{28A0092B-C50C-407E-A947-70E740481C1C}">
                <a14:useLocalDpi xmlns:a14="http://schemas.microsoft.com/office/drawing/2010/main" val="0"/>
              </a:ext>
            </a:extLst>
          </a:blip>
          <a:srcRect r="53365" b="31877"/>
          <a:stretch/>
        </p:blipFill>
        <p:spPr bwMode="auto">
          <a:xfrm>
            <a:off x="560071" y="2019299"/>
            <a:ext cx="3710230" cy="226695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descr="https://lh4.googleusercontent.com/pC6cTUDCH2BTehxOoUVpF80OLwYlNJRWz-Uqus-vZfbWkc7k8ZFq0tIoGezMupjQdLXxfD7vY_PRDf8PT5t62eNl5xwxyt6cyySW4kNhvsO1RctYuybRSgTAjRh0J36faU0o1Hoz"/>
          <p:cNvPicPr>
            <a:picLocks noChangeAspect="1" noChangeArrowheads="1"/>
          </p:cNvPicPr>
          <p:nvPr/>
        </p:nvPicPr>
        <p:blipFill rotWithShape="1">
          <a:blip r:embed="rId4">
            <a:extLst>
              <a:ext uri="{28A0092B-C50C-407E-A947-70E740481C1C}">
                <a14:useLocalDpi xmlns:a14="http://schemas.microsoft.com/office/drawing/2010/main" val="0"/>
              </a:ext>
            </a:extLst>
          </a:blip>
          <a:srcRect l="6444" t="10000" r="6944" b="9999"/>
          <a:stretch/>
        </p:blipFill>
        <p:spPr bwMode="auto">
          <a:xfrm>
            <a:off x="4339112" y="2162173"/>
            <a:ext cx="4457702" cy="198120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476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dirty="0"/>
              <a:t>Model data for search</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Exporting Answers </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30</a:t>
            </a:fld>
            <a:endParaRPr lang="uk-UA"/>
          </a:p>
        </p:txBody>
      </p:sp>
      <p:sp>
        <p:nvSpPr>
          <p:cNvPr id="9" name="Google Shape;824;g5c148845de_0_848"/>
          <p:cNvSpPr txBox="1">
            <a:spLocks noGrp="1"/>
          </p:cNvSpPr>
          <p:nvPr>
            <p:ph type="body" idx="1"/>
          </p:nvPr>
        </p:nvSpPr>
        <p:spPr>
          <a:xfrm>
            <a:off x="278425" y="912950"/>
            <a:ext cx="8587200" cy="3761400"/>
          </a:xfrm>
          <a:prstGeom prst="rect">
            <a:avLst/>
          </a:prstGeom>
          <a:noFill/>
          <a:ln>
            <a:noFill/>
          </a:ln>
        </p:spPr>
        <p:txBody>
          <a:bodyPr spcFirstLastPara="1" wrap="square" lIns="81625" tIns="40800" rIns="81625" bIns="40800" anchor="t" anchorCtr="0">
            <a:noAutofit/>
          </a:bodyPr>
          <a:lstStyle/>
          <a:p>
            <a:pPr marL="101600" lvl="0" indent="0">
              <a:lnSpc>
                <a:spcPct val="115000"/>
              </a:lnSpc>
              <a:spcBef>
                <a:spcPts val="300"/>
              </a:spcBef>
              <a:buSzPts val="2000"/>
              <a:buNone/>
            </a:pPr>
            <a:r>
              <a:rPr lang="en-US" sz="1800" dirty="0"/>
              <a:t>One or multiple Answers can be exported as a TSL file. Choose whether you’d like to export just the Answer, or the Answer and associated worksheets. </a:t>
            </a:r>
          </a:p>
          <a:p>
            <a:pPr marL="101600" lvl="0" indent="0">
              <a:lnSpc>
                <a:spcPct val="115000"/>
              </a:lnSpc>
              <a:spcBef>
                <a:spcPts val="300"/>
              </a:spcBef>
              <a:buSzPts val="2000"/>
              <a:buNone/>
            </a:pPr>
            <a:r>
              <a:rPr lang="en-US" sz="1800" dirty="0"/>
              <a:t>Import the updated TSL file  back into ThoughtSpot to easily create new objects from file.</a:t>
            </a:r>
          </a:p>
        </p:txBody>
      </p:sp>
      <p:pic>
        <p:nvPicPr>
          <p:cNvPr id="2050" name="Picture 2" descr="https://lh3.googleusercontent.com/6wC806bG-Vi4olRHaYUDOKL4I4tXKAgrtw80-BbNzpOy_ecH-QRspaoSTBsu07rA-nEJUKSV2Q3hXN-OvpXp-31lFYZ9U-6AmoGxQBLH3Fwkkj98rqIOMzDhMlyHvzwb-PzjaopO"/>
          <p:cNvPicPr>
            <a:picLocks noChangeAspect="1" noChangeArrowheads="1"/>
          </p:cNvPicPr>
          <p:nvPr/>
        </p:nvPicPr>
        <p:blipFill rotWithShape="1">
          <a:blip r:embed="rId3">
            <a:extLst>
              <a:ext uri="{28A0092B-C50C-407E-A947-70E740481C1C}">
                <a14:useLocalDpi xmlns:a14="http://schemas.microsoft.com/office/drawing/2010/main" val="0"/>
              </a:ext>
            </a:extLst>
          </a:blip>
          <a:srcRect r="57532"/>
          <a:stretch/>
        </p:blipFill>
        <p:spPr bwMode="auto">
          <a:xfrm>
            <a:off x="649595" y="2453188"/>
            <a:ext cx="3297180" cy="25879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 name="Picture 3" descr="A picture containing bird, flower, tree&#10;&#10;Description automatically generated">
            <a:extLst>
              <a:ext uri="{FF2B5EF4-FFF2-40B4-BE49-F238E27FC236}">
                <a16:creationId xmlns:a16="http://schemas.microsoft.com/office/drawing/2014/main" id="{D49540D6-0268-E644-9B5D-245AFDD94F53}"/>
              </a:ext>
            </a:extLst>
          </p:cNvPr>
          <p:cNvPicPr>
            <a:picLocks noChangeAspect="1"/>
          </p:cNvPicPr>
          <p:nvPr/>
        </p:nvPicPr>
        <p:blipFill>
          <a:blip r:embed="rId4"/>
          <a:stretch>
            <a:fillRect/>
          </a:stretch>
        </p:blipFill>
        <p:spPr>
          <a:xfrm>
            <a:off x="4317945" y="2793650"/>
            <a:ext cx="3987855" cy="1824376"/>
          </a:xfrm>
          <a:prstGeom prst="rect">
            <a:avLst/>
          </a:prstGeom>
          <a:ln>
            <a:solidFill>
              <a:schemeClr val="tx1">
                <a:lumMod val="50000"/>
                <a:lumOff val="50000"/>
              </a:schemeClr>
            </a:solidFill>
          </a:ln>
        </p:spPr>
      </p:pic>
    </p:spTree>
    <p:extLst>
      <p:ext uri="{BB962C8B-B14F-4D97-AF65-F5344CB8AC3E}">
        <p14:creationId xmlns:p14="http://schemas.microsoft.com/office/powerpoint/2010/main" val="19569443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6"/>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a:t>Create a Worksheet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3" name="Google Shape;733;p2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Guidelines for Worksheets</a:t>
            </a:r>
            <a:endParaRPr dirty="0"/>
          </a:p>
        </p:txBody>
      </p:sp>
      <p:sp>
        <p:nvSpPr>
          <p:cNvPr id="734" name="Google Shape;734;p27"/>
          <p:cNvSpPr txBox="1">
            <a:spLocks noGrp="1"/>
          </p:cNvSpPr>
          <p:nvPr>
            <p:ph type="body" idx="1"/>
          </p:nvPr>
        </p:nvSpPr>
        <p:spPr>
          <a:xfrm>
            <a:off x="169875" y="874500"/>
            <a:ext cx="4271496" cy="589500"/>
          </a:xfrm>
          <a:prstGeom prst="rect">
            <a:avLst/>
          </a:prstGeom>
          <a:noFill/>
          <a:ln>
            <a:noFill/>
          </a:ln>
        </p:spPr>
        <p:txBody>
          <a:bodyPr spcFirstLastPara="1" wrap="square" lIns="91425" tIns="91425" rIns="91425" bIns="91425" anchor="t" anchorCtr="0">
            <a:noAutofit/>
          </a:bodyPr>
          <a:lstStyle/>
          <a:p>
            <a:pPr marL="114300" lvl="0" indent="0">
              <a:spcBef>
                <a:spcPts val="480"/>
              </a:spcBef>
              <a:buSzPts val="1800"/>
              <a:buNone/>
            </a:pPr>
            <a:r>
              <a:rPr lang="en-US" sz="1800" dirty="0"/>
              <a:t>Typically, you create one worksheet for each set of fact and dimension tables. For example, you may have a sales fact table and an inventory fact table. Each of these fact tables shares common dimensions like date, region, and store. In this scenario, you would create two worksheets: sales and inventory. The following diagram depicts the workflow for creating the sales worksheet. </a:t>
            </a:r>
            <a:br>
              <a:rPr lang="en" dirty="0">
                <a:solidFill>
                  <a:schemeClr val="dk1"/>
                </a:solidFill>
              </a:rPr>
            </a:b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p:txBody>
      </p:sp>
      <p:pic>
        <p:nvPicPr>
          <p:cNvPr id="2050" name="Picture 2" descr="https://docs.thoughtspot.com/5.3/images/workflow_create_work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70" y="874500"/>
            <a:ext cx="4457700" cy="3933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32</a:t>
            </a:fld>
            <a:endParaRPr lang="uk-UA"/>
          </a:p>
        </p:txBody>
      </p:sp>
    </p:spTree>
    <p:extLst>
      <p:ext uri="{BB962C8B-B14F-4D97-AF65-F5344CB8AC3E}">
        <p14:creationId xmlns:p14="http://schemas.microsoft.com/office/powerpoint/2010/main" val="21256618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27"/>
          <p:cNvPicPr preferRelativeResize="0"/>
          <p:nvPr/>
        </p:nvPicPr>
        <p:blipFill rotWithShape="1">
          <a:blip r:embed="rId3">
            <a:alphaModFix/>
          </a:blip>
          <a:srcRect r="47414"/>
          <a:stretch/>
        </p:blipFill>
        <p:spPr>
          <a:xfrm>
            <a:off x="861549" y="1642214"/>
            <a:ext cx="6851100" cy="533855"/>
          </a:xfrm>
          <a:prstGeom prst="rect">
            <a:avLst/>
          </a:prstGeom>
          <a:noFill/>
          <a:ln>
            <a:noFill/>
          </a:ln>
        </p:spPr>
      </p:pic>
      <p:pic>
        <p:nvPicPr>
          <p:cNvPr id="731" name="Google Shape;731;p27"/>
          <p:cNvPicPr preferRelativeResize="0"/>
          <p:nvPr/>
        </p:nvPicPr>
        <p:blipFill rotWithShape="1">
          <a:blip r:embed="rId4">
            <a:alphaModFix/>
          </a:blip>
          <a:srcRect/>
          <a:stretch/>
        </p:blipFill>
        <p:spPr>
          <a:xfrm>
            <a:off x="861549" y="2354283"/>
            <a:ext cx="2313866" cy="2200600"/>
          </a:xfrm>
          <a:prstGeom prst="rect">
            <a:avLst/>
          </a:prstGeom>
          <a:noFill/>
          <a:ln w="9525" cap="flat" cmpd="sng">
            <a:solidFill>
              <a:srgbClr val="666666"/>
            </a:solidFill>
            <a:prstDash val="solid"/>
            <a:round/>
            <a:headEnd type="none" w="sm" len="sm"/>
            <a:tailEnd type="none" w="sm" len="sm"/>
          </a:ln>
        </p:spPr>
      </p:pic>
      <p:sp>
        <p:nvSpPr>
          <p:cNvPr id="733" name="Google Shape;733;p2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Create a Worksheet</a:t>
            </a:r>
            <a:endParaRPr/>
          </a:p>
        </p:txBody>
      </p:sp>
      <p:sp>
        <p:nvSpPr>
          <p:cNvPr id="734" name="Google Shape;734;p27"/>
          <p:cNvSpPr txBox="1">
            <a:spLocks noGrp="1"/>
          </p:cNvSpPr>
          <p:nvPr>
            <p:ph type="body" idx="1"/>
          </p:nvPr>
        </p:nvSpPr>
        <p:spPr>
          <a:xfrm>
            <a:off x="169874" y="874500"/>
            <a:ext cx="7788263" cy="5895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 sz="1800" dirty="0">
                <a:solidFill>
                  <a:schemeClr val="dk1"/>
                </a:solidFill>
              </a:rPr>
              <a:t>Go to </a:t>
            </a:r>
            <a:r>
              <a:rPr lang="en" sz="1800" dirty="0" err="1">
                <a:solidFill>
                  <a:schemeClr val="dk1"/>
                </a:solidFill>
              </a:rPr>
              <a:t>Dat</a:t>
            </a:r>
            <a:r>
              <a:rPr lang="en-US" sz="1800" dirty="0">
                <a:solidFill>
                  <a:schemeClr val="dk1"/>
                </a:solidFill>
              </a:rPr>
              <a:t>a, click the ellipses icon, and select Create Worksheet. </a:t>
            </a:r>
            <a:endParaRPr sz="1800" dirty="0">
              <a:solidFill>
                <a:schemeClr val="dk1"/>
              </a:solidFill>
            </a:endParaRPr>
          </a:p>
          <a:p>
            <a:pPr marL="0" lvl="0" indent="0" algn="l" rtl="0">
              <a:lnSpc>
                <a:spcPct val="100000"/>
              </a:lnSpc>
              <a:spcBef>
                <a:spcPts val="480"/>
              </a:spcBef>
              <a:spcAft>
                <a:spcPts val="0"/>
              </a:spcAft>
              <a:buSzPts val="1600"/>
              <a:buNone/>
            </a:pPr>
            <a:br>
              <a:rPr lang="en" dirty="0">
                <a:solidFill>
                  <a:schemeClr val="dk1"/>
                </a:solidFill>
              </a:rPr>
            </a:b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p:txBody>
      </p:sp>
      <p:sp>
        <p:nvSpPr>
          <p:cNvPr id="735" name="Google Shape;735;p27"/>
          <p:cNvSpPr txBox="1"/>
          <p:nvPr/>
        </p:nvSpPr>
        <p:spPr>
          <a:xfrm>
            <a:off x="1351986" y="3153769"/>
            <a:ext cx="1558800" cy="3312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6" name="Google Shape;736;p27"/>
          <p:cNvSpPr txBox="1"/>
          <p:nvPr/>
        </p:nvSpPr>
        <p:spPr>
          <a:xfrm>
            <a:off x="5890563" y="1786284"/>
            <a:ext cx="560700" cy="2463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8" name="Google Shape;738;p27"/>
          <p:cNvPicPr preferRelativeResize="0"/>
          <p:nvPr/>
        </p:nvPicPr>
        <p:blipFill rotWithShape="1">
          <a:blip r:embed="rId5">
            <a:alphaModFix/>
          </a:blip>
          <a:srcRect/>
          <a:stretch/>
        </p:blipFill>
        <p:spPr>
          <a:xfrm>
            <a:off x="3679862" y="3061458"/>
            <a:ext cx="4896375" cy="1493425"/>
          </a:xfrm>
          <a:prstGeom prst="rect">
            <a:avLst/>
          </a:prstGeom>
          <a:noFill/>
          <a:ln w="9525" cap="flat" cmpd="sng">
            <a:solidFill>
              <a:srgbClr val="666666"/>
            </a:solidFill>
            <a:prstDash val="solid"/>
            <a:round/>
            <a:headEnd type="none" w="sm" len="sm"/>
            <a:tailEnd type="none" w="sm" len="sm"/>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33</a:t>
            </a:fld>
            <a:endParaRPr lang="uk-UA"/>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3" name="Google Shape;733;p2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Add Sources and Columns to Worksheet</a:t>
            </a:r>
            <a:endParaRPr dirty="0"/>
          </a:p>
        </p:txBody>
      </p:sp>
      <p:sp>
        <p:nvSpPr>
          <p:cNvPr id="734" name="Google Shape;734;p27"/>
          <p:cNvSpPr txBox="1">
            <a:spLocks noGrp="1"/>
          </p:cNvSpPr>
          <p:nvPr>
            <p:ph type="body" idx="1"/>
          </p:nvPr>
        </p:nvSpPr>
        <p:spPr>
          <a:xfrm>
            <a:off x="169874" y="874500"/>
            <a:ext cx="7788263" cy="589500"/>
          </a:xfrm>
          <a:prstGeom prst="rect">
            <a:avLst/>
          </a:prstGeom>
          <a:noFill/>
          <a:ln>
            <a:noFill/>
          </a:ln>
        </p:spPr>
        <p:txBody>
          <a:bodyPr spcFirstLastPara="1" wrap="square" lIns="91425" tIns="91425" rIns="91425" bIns="91425" anchor="t" anchorCtr="0">
            <a:noAutofit/>
          </a:bodyPr>
          <a:lstStyle/>
          <a:p>
            <a:pPr marL="114300" indent="0">
              <a:spcBef>
                <a:spcPts val="480"/>
              </a:spcBef>
              <a:buSzPts val="1800"/>
              <a:buNone/>
            </a:pPr>
            <a:r>
              <a:rPr lang="en-US" sz="1800" dirty="0"/>
              <a:t>After creating a worksheet, you need to add the sources that contain the data. Sources is another name for tables. The sources you choose are typically related to one another by foreign keys.</a:t>
            </a:r>
          </a:p>
          <a:p>
            <a:pPr marL="114300" indent="0">
              <a:spcBef>
                <a:spcPts val="480"/>
              </a:spcBef>
              <a:buSzPts val="1800"/>
              <a:buNone/>
            </a:pPr>
            <a:endParaRPr lang="en-US" sz="1800" dirty="0">
              <a:solidFill>
                <a:schemeClr val="dk1"/>
              </a:solidFill>
            </a:endParaRPr>
          </a:p>
          <a:p>
            <a:pPr marL="114300" indent="0">
              <a:spcBef>
                <a:spcPts val="480"/>
              </a:spcBef>
              <a:buSzPts val="1800"/>
              <a:buNone/>
            </a:pPr>
            <a:r>
              <a:rPr lang="en-US" sz="1800" dirty="0"/>
              <a:t>Select columns from each data source. You can change the column names here.</a:t>
            </a:r>
          </a:p>
          <a:p>
            <a:pPr marL="114300" indent="0">
              <a:spcBef>
                <a:spcPts val="480"/>
              </a:spcBef>
              <a:buSzPts val="1800"/>
              <a:buNone/>
            </a:pPr>
            <a:br>
              <a:rPr lang="en" dirty="0">
                <a:solidFill>
                  <a:schemeClr val="dk1"/>
                </a:solidFill>
              </a:rPr>
            </a:b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p:txBody>
      </p:sp>
      <p:pic>
        <p:nvPicPr>
          <p:cNvPr id="738" name="Google Shape;738;p27"/>
          <p:cNvPicPr preferRelativeResize="0"/>
          <p:nvPr/>
        </p:nvPicPr>
        <p:blipFill rotWithShape="1">
          <a:blip r:embed="rId3">
            <a:alphaModFix/>
          </a:blip>
          <a:srcRect/>
          <a:stretch/>
        </p:blipFill>
        <p:spPr>
          <a:xfrm>
            <a:off x="1993182" y="3232908"/>
            <a:ext cx="4896375" cy="1493425"/>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34</a:t>
            </a:fld>
            <a:endParaRPr lang="uk-UA"/>
          </a:p>
        </p:txBody>
      </p:sp>
    </p:spTree>
    <p:extLst>
      <p:ext uri="{BB962C8B-B14F-4D97-AF65-F5344CB8AC3E}">
        <p14:creationId xmlns:p14="http://schemas.microsoft.com/office/powerpoint/2010/main" val="11585376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35"/>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Create a Worksheet</a:t>
            </a:r>
            <a:endParaRPr/>
          </a:p>
        </p:txBody>
      </p:sp>
      <p:sp>
        <p:nvSpPr>
          <p:cNvPr id="780" name="Google Shape;780;p35"/>
          <p:cNvSpPr txBox="1"/>
          <p:nvPr/>
        </p:nvSpPr>
        <p:spPr>
          <a:xfrm>
            <a:off x="755450" y="983750"/>
            <a:ext cx="7600500" cy="54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Helvetica Neue" charset="0"/>
                <a:ea typeface="Helvetica Neue" charset="0"/>
                <a:cs typeface="Helvetica Neue" charset="0"/>
                <a:sym typeface="Helvetica Neue"/>
              </a:rPr>
              <a:t>If there are multiple possible join paths, choose the one you want to use.</a:t>
            </a:r>
            <a:endParaRPr sz="1800" b="0" i="0" u="none" strike="noStrike" cap="none" dirty="0">
              <a:solidFill>
                <a:srgbClr val="000000"/>
              </a:solidFill>
              <a:latin typeface="Helvetica Neue" charset="0"/>
              <a:ea typeface="Helvetica Neue" charset="0"/>
              <a:cs typeface="Helvetica Neue" charset="0"/>
              <a:sym typeface="Helvetica Neue"/>
            </a:endParaRPr>
          </a:p>
        </p:txBody>
      </p:sp>
      <p:pic>
        <p:nvPicPr>
          <p:cNvPr id="781" name="Google Shape;781;p35"/>
          <p:cNvPicPr preferRelativeResize="0"/>
          <p:nvPr/>
        </p:nvPicPr>
        <p:blipFill rotWithShape="1">
          <a:blip r:embed="rId3">
            <a:alphaModFix/>
          </a:blip>
          <a:srcRect/>
          <a:stretch/>
        </p:blipFill>
        <p:spPr>
          <a:xfrm>
            <a:off x="2074955" y="1728775"/>
            <a:ext cx="4179948" cy="1309900"/>
          </a:xfrm>
          <a:prstGeom prst="rect">
            <a:avLst/>
          </a:prstGeom>
          <a:noFill/>
          <a:ln w="9525" cap="flat" cmpd="sng">
            <a:solidFill>
              <a:srgbClr val="666666"/>
            </a:solidFill>
            <a:prstDash val="solid"/>
            <a:round/>
            <a:headEnd type="none" w="sm" len="sm"/>
            <a:tailEnd type="none" w="sm" len="sm"/>
          </a:ln>
        </p:spPr>
      </p:pic>
      <p:pic>
        <p:nvPicPr>
          <p:cNvPr id="782" name="Google Shape;782;p35"/>
          <p:cNvPicPr preferRelativeResize="0"/>
          <p:nvPr/>
        </p:nvPicPr>
        <p:blipFill rotWithShape="1">
          <a:blip r:embed="rId4">
            <a:alphaModFix/>
          </a:blip>
          <a:srcRect/>
          <a:stretch/>
        </p:blipFill>
        <p:spPr>
          <a:xfrm>
            <a:off x="1860850" y="3503563"/>
            <a:ext cx="4608148" cy="1191050"/>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35</a:t>
            </a:fld>
            <a:endParaRPr lang="uk-UA"/>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6"/>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Joins within worksheet</a:t>
            </a:r>
            <a:endParaRPr/>
          </a:p>
        </p:txBody>
      </p:sp>
      <p:pic>
        <p:nvPicPr>
          <p:cNvPr id="788" name="Google Shape;788;p36"/>
          <p:cNvPicPr preferRelativeResize="0"/>
          <p:nvPr/>
        </p:nvPicPr>
        <p:blipFill rotWithShape="1">
          <a:blip r:embed="rId3">
            <a:alphaModFix/>
          </a:blip>
          <a:srcRect/>
          <a:stretch/>
        </p:blipFill>
        <p:spPr>
          <a:xfrm>
            <a:off x="417825" y="997525"/>
            <a:ext cx="5485799" cy="3759250"/>
          </a:xfrm>
          <a:prstGeom prst="rect">
            <a:avLst/>
          </a:prstGeom>
          <a:noFill/>
          <a:ln w="9525" cap="flat" cmpd="sng">
            <a:solidFill>
              <a:srgbClr val="666666"/>
            </a:solidFill>
            <a:prstDash val="solid"/>
            <a:round/>
            <a:headEnd type="none" w="sm" len="sm"/>
            <a:tailEnd type="none" w="sm" len="sm"/>
          </a:ln>
        </p:spPr>
      </p:pic>
      <p:pic>
        <p:nvPicPr>
          <p:cNvPr id="790" name="Google Shape;790;p36"/>
          <p:cNvPicPr preferRelativeResize="0"/>
          <p:nvPr/>
        </p:nvPicPr>
        <p:blipFill rotWithShape="1">
          <a:blip r:embed="rId4">
            <a:alphaModFix/>
          </a:blip>
          <a:srcRect/>
          <a:stretch/>
        </p:blipFill>
        <p:spPr>
          <a:xfrm>
            <a:off x="4508925" y="2762196"/>
            <a:ext cx="4040475" cy="2204525"/>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36</a:t>
            </a:fld>
            <a:endParaRPr lang="uk-UA"/>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2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Create a Worksheet</a:t>
            </a:r>
            <a:endParaRPr/>
          </a:p>
        </p:txBody>
      </p:sp>
      <p:sp>
        <p:nvSpPr>
          <p:cNvPr id="796" name="Google Shape;796;p29"/>
          <p:cNvSpPr txBox="1"/>
          <p:nvPr/>
        </p:nvSpPr>
        <p:spPr>
          <a:xfrm>
            <a:off x="429125" y="983750"/>
            <a:ext cx="7600500" cy="54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i="0" u="none" strike="noStrike" cap="none" dirty="0">
                <a:solidFill>
                  <a:srgbClr val="000000"/>
                </a:solidFill>
                <a:latin typeface="Helvetica Neue"/>
                <a:ea typeface="Helvetica Neue"/>
                <a:cs typeface="Helvetica Neue"/>
                <a:sym typeface="Helvetica Neue"/>
              </a:rPr>
              <a:t>Choose the worksheet join rule                  </a:t>
            </a:r>
            <a:endParaRPr sz="1800" i="0" u="none" strike="noStrike" cap="none" dirty="0">
              <a:solidFill>
                <a:srgbClr val="000000"/>
              </a:solidFill>
              <a:latin typeface="Helvetica Neue"/>
              <a:ea typeface="Helvetica Neue"/>
              <a:cs typeface="Helvetica Neue"/>
              <a:sym typeface="Helvetica Neue"/>
            </a:endParaRPr>
          </a:p>
        </p:txBody>
      </p:sp>
      <p:pic>
        <p:nvPicPr>
          <p:cNvPr id="797" name="Google Shape;797;p29"/>
          <p:cNvPicPr preferRelativeResize="0"/>
          <p:nvPr/>
        </p:nvPicPr>
        <p:blipFill rotWithShape="1">
          <a:blip r:embed="rId3">
            <a:alphaModFix/>
          </a:blip>
          <a:srcRect/>
          <a:stretch/>
        </p:blipFill>
        <p:spPr>
          <a:xfrm>
            <a:off x="362276" y="1751984"/>
            <a:ext cx="3759749" cy="2873551"/>
          </a:xfrm>
          <a:prstGeom prst="rect">
            <a:avLst/>
          </a:prstGeom>
          <a:noFill/>
          <a:ln>
            <a:noFill/>
          </a:ln>
        </p:spPr>
      </p:pic>
      <p:grpSp>
        <p:nvGrpSpPr>
          <p:cNvPr id="798" name="Google Shape;798;p29"/>
          <p:cNvGrpSpPr/>
          <p:nvPr/>
        </p:nvGrpSpPr>
        <p:grpSpPr>
          <a:xfrm>
            <a:off x="4331100" y="1083100"/>
            <a:ext cx="4467901" cy="3543501"/>
            <a:chOff x="880000" y="1179525"/>
            <a:chExt cx="4467901" cy="3543501"/>
          </a:xfrm>
        </p:grpSpPr>
        <p:grpSp>
          <p:nvGrpSpPr>
            <p:cNvPr id="799" name="Google Shape;799;p29"/>
            <p:cNvGrpSpPr/>
            <p:nvPr/>
          </p:nvGrpSpPr>
          <p:grpSpPr>
            <a:xfrm>
              <a:off x="880000" y="1179525"/>
              <a:ext cx="4467901" cy="3543501"/>
              <a:chOff x="880000" y="1179525"/>
              <a:chExt cx="4467901" cy="3543501"/>
            </a:xfrm>
          </p:grpSpPr>
          <p:pic>
            <p:nvPicPr>
              <p:cNvPr id="800" name="Google Shape;800;p29"/>
              <p:cNvPicPr preferRelativeResize="0"/>
              <p:nvPr/>
            </p:nvPicPr>
            <p:blipFill rotWithShape="1">
              <a:blip r:embed="rId4">
                <a:alphaModFix/>
              </a:blip>
              <a:srcRect/>
              <a:stretch/>
            </p:blipFill>
            <p:spPr>
              <a:xfrm>
                <a:off x="880000" y="1179525"/>
                <a:ext cx="4467901" cy="3543501"/>
              </a:xfrm>
              <a:prstGeom prst="rect">
                <a:avLst/>
              </a:prstGeom>
              <a:noFill/>
              <a:ln w="9525" cap="flat" cmpd="sng">
                <a:solidFill>
                  <a:srgbClr val="666666"/>
                </a:solidFill>
                <a:prstDash val="solid"/>
                <a:round/>
                <a:headEnd type="none" w="sm" len="sm"/>
                <a:tailEnd type="none" w="sm" len="sm"/>
              </a:ln>
            </p:spPr>
          </p:pic>
          <p:pic>
            <p:nvPicPr>
              <p:cNvPr id="801" name="Google Shape;801;p29"/>
              <p:cNvPicPr preferRelativeResize="0"/>
              <p:nvPr/>
            </p:nvPicPr>
            <p:blipFill rotWithShape="1">
              <a:blip r:embed="rId5">
                <a:alphaModFix/>
              </a:blip>
              <a:srcRect/>
              <a:stretch/>
            </p:blipFill>
            <p:spPr>
              <a:xfrm>
                <a:off x="2044000" y="2920925"/>
                <a:ext cx="2784325" cy="1582850"/>
              </a:xfrm>
              <a:prstGeom prst="rect">
                <a:avLst/>
              </a:prstGeom>
              <a:noFill/>
              <a:ln>
                <a:noFill/>
              </a:ln>
            </p:spPr>
          </p:pic>
        </p:grpSp>
        <p:pic>
          <p:nvPicPr>
            <p:cNvPr id="802" name="Google Shape;802;p29"/>
            <p:cNvPicPr preferRelativeResize="0"/>
            <p:nvPr/>
          </p:nvPicPr>
          <p:blipFill rotWithShape="1">
            <a:blip r:embed="rId6">
              <a:alphaModFix/>
            </a:blip>
            <a:srcRect/>
            <a:stretch/>
          </p:blipFill>
          <p:spPr>
            <a:xfrm>
              <a:off x="2035950" y="3199025"/>
              <a:ext cx="3219025" cy="1261675"/>
            </a:xfrm>
            <a:prstGeom prst="rect">
              <a:avLst/>
            </a:prstGeom>
            <a:noFill/>
            <a:ln>
              <a:noFill/>
            </a:ln>
          </p:spPr>
        </p:pic>
        <p:sp>
          <p:nvSpPr>
            <p:cNvPr id="803" name="Google Shape;803;p29"/>
            <p:cNvSpPr/>
            <p:nvPr/>
          </p:nvSpPr>
          <p:spPr>
            <a:xfrm>
              <a:off x="2137350" y="2967650"/>
              <a:ext cx="1317900" cy="231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4" name="Google Shape;804;p29"/>
          <p:cNvSpPr txBox="1"/>
          <p:nvPr/>
        </p:nvSpPr>
        <p:spPr>
          <a:xfrm>
            <a:off x="5496050" y="3102600"/>
            <a:ext cx="3101700" cy="7329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37</a:t>
            </a:fld>
            <a:endParaRPr lang="uk-UA"/>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37"/>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b="1" dirty="0"/>
              <a:t>Add Formulas</a:t>
            </a:r>
            <a:endParaRP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About Formulas</a:t>
            </a:r>
            <a:endParaRPr/>
          </a:p>
        </p:txBody>
      </p:sp>
      <p:sp>
        <p:nvSpPr>
          <p:cNvPr id="837" name="Google Shape;837;p38"/>
          <p:cNvSpPr txBox="1">
            <a:spLocks noGrp="1"/>
          </p:cNvSpPr>
          <p:nvPr>
            <p:ph type="body" idx="1"/>
          </p:nvPr>
        </p:nvSpPr>
        <p:spPr>
          <a:xfrm>
            <a:off x="395525" y="1040788"/>
            <a:ext cx="8229600" cy="3225600"/>
          </a:xfrm>
          <a:prstGeom prst="rect">
            <a:avLst/>
          </a:prstGeom>
          <a:noFill/>
          <a:ln>
            <a:noFill/>
          </a:ln>
        </p:spPr>
        <p:txBody>
          <a:bodyPr spcFirstLastPara="1" wrap="square" lIns="91425" tIns="91425" rIns="91425" bIns="91425" anchor="t" anchorCtr="0">
            <a:noAutofit/>
          </a:bodyPr>
          <a:lstStyle/>
          <a:p>
            <a:pPr marL="285750" indent="-285750">
              <a:spcBef>
                <a:spcPts val="480"/>
              </a:spcBef>
            </a:pPr>
            <a:r>
              <a:rPr lang="en" sz="1800" dirty="0"/>
              <a:t>Formulas allow you to create a derived column in a worksheet.</a:t>
            </a:r>
            <a:endParaRPr sz="1800" dirty="0"/>
          </a:p>
          <a:p>
            <a:pPr marL="285750" indent="-285750">
              <a:spcBef>
                <a:spcPts val="480"/>
              </a:spcBef>
            </a:pPr>
            <a:r>
              <a:rPr lang="en-US" sz="1800" dirty="0">
                <a:solidFill>
                  <a:srgbClr val="000000"/>
                </a:solidFill>
                <a:latin typeface="Helvetica Neue" charset="0"/>
                <a:ea typeface="Helvetica Neue" charset="0"/>
                <a:cs typeface="Helvetica Neue" charset="0"/>
                <a:sym typeface="Arial"/>
              </a:rPr>
              <a:t>You can define formulas and use them to create derived columns in worksheets.</a:t>
            </a:r>
            <a:endParaRPr lang="en-US" sz="1800" dirty="0">
              <a:latin typeface="Helvetica Neue" charset="0"/>
              <a:ea typeface="Helvetica Neue" charset="0"/>
              <a:cs typeface="Helvetica Neue" charset="0"/>
            </a:endParaRPr>
          </a:p>
          <a:p>
            <a:pPr marL="0" lvl="0" indent="0" algn="l" rtl="0">
              <a:lnSpc>
                <a:spcPct val="150000"/>
              </a:lnSpc>
              <a:spcBef>
                <a:spcPts val="480"/>
              </a:spcBef>
              <a:spcAft>
                <a:spcPts val="0"/>
              </a:spcAft>
              <a:buSzPts val="1600"/>
              <a:buNone/>
            </a:pPr>
            <a:endParaRPr sz="1800" dirty="0"/>
          </a:p>
          <a:p>
            <a:pPr marL="0" lvl="0" indent="0" algn="l" rtl="0">
              <a:lnSpc>
                <a:spcPct val="100000"/>
              </a:lnSpc>
              <a:spcBef>
                <a:spcPts val="480"/>
              </a:spcBef>
              <a:spcAft>
                <a:spcPts val="0"/>
              </a:spcAft>
              <a:buSzPts val="1600"/>
              <a:buNone/>
            </a:pPr>
            <a:endParaRPr sz="1800" dirty="0"/>
          </a:p>
          <a:p>
            <a:pPr marL="0" lvl="0" indent="0" algn="l" rtl="0">
              <a:lnSpc>
                <a:spcPct val="100000"/>
              </a:lnSpc>
              <a:spcBef>
                <a:spcPts val="480"/>
              </a:spcBef>
              <a:spcAft>
                <a:spcPts val="0"/>
              </a:spcAft>
              <a:buSzPts val="1600"/>
              <a:buNone/>
            </a:pPr>
            <a:r>
              <a:rPr lang="en" sz="1800" dirty="0"/>
              <a:t>				</a:t>
            </a:r>
            <a:endParaRPr sz="1800" dirty="0"/>
          </a:p>
        </p:txBody>
      </p:sp>
      <p:pic>
        <p:nvPicPr>
          <p:cNvPr id="4" name="Google Shape;852;p40"/>
          <p:cNvPicPr preferRelativeResize="0"/>
          <p:nvPr/>
        </p:nvPicPr>
        <p:blipFill rotWithShape="1">
          <a:blip r:embed="rId3">
            <a:alphaModFix/>
          </a:blip>
          <a:srcRect/>
          <a:stretch/>
        </p:blipFill>
        <p:spPr>
          <a:xfrm>
            <a:off x="2461700" y="2267826"/>
            <a:ext cx="4097250" cy="2489912"/>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39</a:t>
            </a:fld>
            <a:endParaRPr lang="uk-UA"/>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graphicFrame>
        <p:nvGraphicFramePr>
          <p:cNvPr id="535" name="Google Shape;535;p8"/>
          <p:cNvGraphicFramePr/>
          <p:nvPr>
            <p:extLst>
              <p:ext uri="{D42A27DB-BD31-4B8C-83A1-F6EECF244321}">
                <p14:modId xmlns:p14="http://schemas.microsoft.com/office/powerpoint/2010/main" val="2930769134"/>
              </p:ext>
            </p:extLst>
          </p:nvPr>
        </p:nvGraphicFramePr>
        <p:xfrm>
          <a:off x="788775" y="1069265"/>
          <a:ext cx="7715250" cy="3567980"/>
        </p:xfrm>
        <a:graphic>
          <a:graphicData uri="http://schemas.openxmlformats.org/drawingml/2006/table">
            <a:tbl>
              <a:tblPr>
                <a:noFill/>
                <a:tableStyleId>{8F8A94C8-5FA8-48CD-B298-690B5ED5BB01}</a:tableStyleId>
              </a:tblPr>
              <a:tblGrid>
                <a:gridCol w="1837600">
                  <a:extLst>
                    <a:ext uri="{9D8B030D-6E8A-4147-A177-3AD203B41FA5}">
                      <a16:colId xmlns:a16="http://schemas.microsoft.com/office/drawing/2014/main" val="20000"/>
                    </a:ext>
                  </a:extLst>
                </a:gridCol>
                <a:gridCol w="3595241">
                  <a:extLst>
                    <a:ext uri="{9D8B030D-6E8A-4147-A177-3AD203B41FA5}">
                      <a16:colId xmlns:a16="http://schemas.microsoft.com/office/drawing/2014/main" val="20001"/>
                    </a:ext>
                  </a:extLst>
                </a:gridCol>
                <a:gridCol w="2282409">
                  <a:extLst>
                    <a:ext uri="{9D8B030D-6E8A-4147-A177-3AD203B41FA5}">
                      <a16:colId xmlns:a16="http://schemas.microsoft.com/office/drawing/2014/main" val="20002"/>
                    </a:ext>
                  </a:extLst>
                </a:gridCol>
              </a:tblGrid>
              <a:tr h="593262">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rPr>
                        <a:t>Name</a:t>
                      </a:r>
                      <a:endParaRPr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rPr>
                        <a:t>Definition</a:t>
                      </a:r>
                      <a:endParaRPr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rPr>
                        <a:t>Created By</a:t>
                      </a:r>
                      <a:endParaRPr sz="1400" b="0" i="0" u="none" strike="noStrike" cap="none" dirty="0">
                        <a:solidFill>
                          <a:srgbClr val="FFFFFF"/>
                        </a:solidFill>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673372">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Table</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Raw tables loaded by an Administrator</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Administrators</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55869">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Worksheet</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Collection of related tables, optimized for searching</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Helvetica Neue Light" panose="02000403000000020004" pitchFamily="2" charset="0"/>
                          <a:ea typeface="Helvetica Neue Light" panose="02000403000000020004" pitchFamily="2" charset="0"/>
                          <a:cs typeface="Helvetica Neue" charset="0"/>
                          <a:sym typeface="Helvetica Neue"/>
                        </a:rPr>
                        <a:t>Anyone with </a:t>
                      </a:r>
                      <a:br>
                        <a:rPr lang="en" sz="1800" b="0" i="0" u="none" strike="noStrike" cap="none" dirty="0">
                          <a:solidFill>
                            <a:schemeClr val="dk1"/>
                          </a:solidFill>
                          <a:latin typeface="Helvetica Neue Light" panose="02000403000000020004" pitchFamily="2" charset="0"/>
                          <a:ea typeface="Helvetica Neue Light" panose="02000403000000020004" pitchFamily="2" charset="0"/>
                          <a:cs typeface="Helvetica Neue" charset="0"/>
                          <a:sym typeface="Helvetica Neue"/>
                        </a:rPr>
                      </a:br>
                      <a:r>
                        <a:rPr lang="en" sz="1800" b="0" i="0" u="none" strike="noStrike" cap="none" dirty="0">
                          <a:solidFill>
                            <a:schemeClr val="dk1"/>
                          </a:solidFill>
                          <a:latin typeface="Helvetica Neue Light" panose="02000403000000020004" pitchFamily="2" charset="0"/>
                          <a:ea typeface="Helvetica Neue Light" panose="02000403000000020004" pitchFamily="2" charset="0"/>
                          <a:cs typeface="Helvetica Neue" charset="0"/>
                          <a:sym typeface="Helvetica Neue"/>
                        </a:rPr>
                        <a:t>Can Manage Data</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5869">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latin typeface="Helvetica Neue Light" panose="02000403000000020004" pitchFamily="2" charset="0"/>
                          <a:ea typeface="Helvetica Neue Light" panose="02000403000000020004" pitchFamily="2" charset="0"/>
                          <a:cs typeface="Helvetica Neue" charset="0"/>
                          <a:sym typeface="Helvetica Neue"/>
                        </a:rPr>
                        <a:t>View</a:t>
                      </a:r>
                      <a:endParaRPr sz="1800" b="0" i="0" u="none" strike="noStrike" cap="none">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Search result saved as a data source. Can be materialized</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Anyone with </a:t>
                      </a:r>
                      <a:b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b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Can Manage Data</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73372">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latin typeface="Helvetica Neue Light" panose="02000403000000020004" pitchFamily="2" charset="0"/>
                          <a:ea typeface="Helvetica Neue Light" panose="02000403000000020004" pitchFamily="2" charset="0"/>
                          <a:cs typeface="Helvetica Neue" charset="0"/>
                          <a:sym typeface="Helvetica Neue"/>
                        </a:rPr>
                        <a:t>User Imported</a:t>
                      </a:r>
                      <a:endParaRPr sz="1800" b="0" i="0" u="none" strike="noStrike" cap="none">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Table uploaded by a user through the Web browser</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Anyone with </a:t>
                      </a:r>
                      <a:b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br>
                      <a:r>
                        <a:rPr lang="en"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rPr>
                        <a:t>Can Upload Data</a:t>
                      </a:r>
                      <a:endParaRPr sz="1800" b="0" i="0" u="none" strike="noStrike" cap="none" dirty="0">
                        <a:latin typeface="Helvetica Neue Light" panose="02000403000000020004" pitchFamily="2" charset="0"/>
                        <a:ea typeface="Helvetica Neue Light" panose="02000403000000020004" pitchFamily="2" charset="0"/>
                        <a:cs typeface="Helvetica Neue" charset="0"/>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36" name="Google Shape;536;p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 sz="2600" dirty="0">
                <a:solidFill>
                  <a:srgbClr val="2E3037"/>
                </a:solidFill>
                <a:latin typeface="Helvetica Neue"/>
                <a:ea typeface="Helvetica Neue"/>
                <a:cs typeface="Helvetica Neue"/>
                <a:sym typeface="Helvetica Neue"/>
              </a:rPr>
              <a:t>Types of</a:t>
            </a:r>
            <a:r>
              <a:rPr lang="en" sz="2600" i="0" u="none" strike="noStrike" cap="none" dirty="0">
                <a:solidFill>
                  <a:srgbClr val="2E3037"/>
                </a:solidFill>
                <a:latin typeface="Helvetica Neue"/>
                <a:ea typeface="Helvetica Neue"/>
                <a:cs typeface="Helvetica Neue"/>
                <a:sym typeface="Helvetica Neue"/>
              </a:rPr>
              <a:t> Data Sources</a:t>
            </a:r>
            <a:endParaRPr sz="2600" i="0" u="none" strike="noStrike" cap="none" dirty="0">
              <a:solidFill>
                <a:srgbClr val="2E3037"/>
              </a:solidFill>
              <a:latin typeface="Helvetica Neue"/>
              <a:ea typeface="Helvetica Neue"/>
              <a:cs typeface="Helvetica Neue"/>
              <a:sym typeface="Helvetica Neue"/>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a:t>
            </a:fld>
            <a:endParaRPr lang="uk-UA"/>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3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Two Kinds of Formulas</a:t>
            </a:r>
            <a:endParaRPr/>
          </a:p>
        </p:txBody>
      </p:sp>
      <p:sp>
        <p:nvSpPr>
          <p:cNvPr id="843" name="Google Shape;843;p39"/>
          <p:cNvSpPr txBox="1">
            <a:spLocks noGrp="1"/>
          </p:cNvSpPr>
          <p:nvPr>
            <p:ph type="body" idx="1"/>
          </p:nvPr>
        </p:nvSpPr>
        <p:spPr>
          <a:xfrm>
            <a:off x="395536" y="971551"/>
            <a:ext cx="82296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 sz="1800"/>
              <a:t>                                           						</a:t>
            </a:r>
            <a:endParaRPr sz="1800"/>
          </a:p>
        </p:txBody>
      </p:sp>
      <p:graphicFrame>
        <p:nvGraphicFramePr>
          <p:cNvPr id="844" name="Google Shape;844;p39"/>
          <p:cNvGraphicFramePr/>
          <p:nvPr/>
        </p:nvGraphicFramePr>
        <p:xfrm>
          <a:off x="952500" y="1187450"/>
          <a:ext cx="7239000" cy="2909625"/>
        </p:xfrm>
        <a:graphic>
          <a:graphicData uri="http://schemas.openxmlformats.org/drawingml/2006/table">
            <a:tbl>
              <a:tblPr>
                <a:noFill/>
                <a:tableStyleId>{8F8A94C8-5FA8-48CD-B298-690B5ED5BB01}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54525">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solidFill>
                            <a:srgbClr val="FFFFFF"/>
                          </a:solidFill>
                          <a:latin typeface="Helvetica Neue"/>
                          <a:ea typeface="Helvetica Neue"/>
                          <a:cs typeface="Helvetica Neue"/>
                          <a:sym typeface="Helvetica Neue"/>
                        </a:rPr>
                        <a:t>Formulas</a:t>
                      </a:r>
                      <a:endParaRPr sz="1800" b="1" u="none" strike="noStrike" cap="none">
                        <a:solidFill>
                          <a:srgbClr val="FFFFFF"/>
                        </a:solidFill>
                        <a:latin typeface="Helvetica Neue"/>
                        <a:ea typeface="Helvetica Neue"/>
                        <a:cs typeface="Helvetica Neue"/>
                        <a:sym typeface="Helvetica Neue"/>
                      </a:endParaRPr>
                    </a:p>
                  </a:txBody>
                  <a:tcPr marL="91425" marR="91425" marT="91425" marB="91425">
                    <a:solidFill>
                      <a:srgbClr val="666666"/>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solidFill>
                            <a:srgbClr val="FFFFFF"/>
                          </a:solidFill>
                          <a:latin typeface="Helvetica Neue"/>
                          <a:ea typeface="Helvetica Neue"/>
                          <a:cs typeface="Helvetica Neue"/>
                          <a:sym typeface="Helvetica Neue"/>
                        </a:rPr>
                        <a:t>Aggregation Formulas</a:t>
                      </a:r>
                      <a:endParaRPr sz="1800" b="1" u="none" strike="noStrike" cap="none">
                        <a:solidFill>
                          <a:srgbClr val="FFFFFF"/>
                        </a:solidFill>
                        <a:latin typeface="Helvetica Neue"/>
                        <a:ea typeface="Helvetica Neue"/>
                        <a:cs typeface="Helvetica Neue"/>
                        <a:sym typeface="Helvetica Neue"/>
                      </a:endParaRPr>
                    </a:p>
                  </a:txBody>
                  <a:tcPr marL="91425" marR="91425" marT="91425" marB="91425">
                    <a:solidFill>
                      <a:srgbClr val="666666"/>
                    </a:solidFill>
                  </a:tcPr>
                </a:tc>
                <a:extLst>
                  <a:ext uri="{0D108BD9-81ED-4DB2-BD59-A6C34878D82A}">
                    <a16:rowId xmlns:a16="http://schemas.microsoft.com/office/drawing/2014/main" val="10000"/>
                  </a:ext>
                </a:extLst>
              </a:tr>
              <a:tr h="1177550">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Helvetica Neue"/>
                          <a:ea typeface="Helvetica Neue"/>
                          <a:cs typeface="Helvetica Neue"/>
                          <a:sym typeface="Helvetica Neue"/>
                        </a:rPr>
                        <a:t>Act on individual rows and return one result per row.</a:t>
                      </a:r>
                      <a:endParaRPr sz="18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Helvetica Neue"/>
                          <a:ea typeface="Helvetica Neue"/>
                          <a:cs typeface="Helvetica Neue"/>
                          <a:sym typeface="Helvetica Neue"/>
                        </a:rPr>
                        <a:t>Combine rows together and return a single result.</a:t>
                      </a:r>
                      <a:endParaRPr sz="1800" u="none" strike="noStrike" cap="none">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1"/>
                  </a:ext>
                </a:extLst>
              </a:tr>
              <a:tr h="1177550">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Helvetica Neue"/>
                          <a:ea typeface="Helvetica Neue"/>
                          <a:cs typeface="Helvetica Neue"/>
                          <a:sym typeface="Helvetica Neue"/>
                        </a:rPr>
                        <a:t>Examples: add, subtract, multiply, divide, contains, if...then...else</a:t>
                      </a:r>
                      <a:endParaRPr sz="1800" u="none" strike="noStrike" cap="none">
                        <a:latin typeface="Helvetica Neue"/>
                        <a:ea typeface="Helvetica Neue"/>
                        <a:cs typeface="Helvetica Neue"/>
                        <a:sym typeface="Helvetica Neue"/>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Helvetica Neue"/>
                          <a:ea typeface="Helvetica Neue"/>
                          <a:cs typeface="Helvetica Neue"/>
                          <a:sym typeface="Helvetica Neue"/>
                        </a:rPr>
                        <a:t>Examples: Cumulative sum, moving average, standard deviation</a:t>
                      </a:r>
                      <a:endParaRPr sz="1800" u="none" strike="noStrike" cap="none">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40</a:t>
            </a:fld>
            <a:endParaRPr lang="uk-UA"/>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0"/>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Add a Formula to a Worksheet</a:t>
            </a:r>
            <a:endParaRPr/>
          </a:p>
        </p:txBody>
      </p:sp>
      <p:sp>
        <p:nvSpPr>
          <p:cNvPr id="850" name="Google Shape;850;p40"/>
          <p:cNvSpPr txBox="1">
            <a:spLocks noGrp="1"/>
          </p:cNvSpPr>
          <p:nvPr>
            <p:ph type="body" idx="1"/>
          </p:nvPr>
        </p:nvSpPr>
        <p:spPr>
          <a:xfrm>
            <a:off x="395536" y="971551"/>
            <a:ext cx="8229600" cy="3394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480"/>
              </a:spcBef>
              <a:spcAft>
                <a:spcPts val="0"/>
              </a:spcAft>
              <a:buClr>
                <a:schemeClr val="dk1"/>
              </a:buClr>
              <a:buSzPts val="1800"/>
              <a:buAutoNum type="arabicPeriod"/>
            </a:pPr>
            <a:r>
              <a:rPr lang="en" sz="1800" dirty="0"/>
              <a:t>Click the </a:t>
            </a:r>
            <a:r>
              <a:rPr lang="en" sz="1800" b="1" dirty="0"/>
              <a:t>+</a:t>
            </a:r>
            <a:r>
              <a:rPr lang="en" sz="1800" dirty="0"/>
              <a:t> next to Formulas.</a:t>
            </a:r>
            <a:br>
              <a:rPr lang="en" sz="1800" dirty="0"/>
            </a:br>
            <a:endParaRPr sz="1800" dirty="0"/>
          </a:p>
          <a:p>
            <a:pPr marL="457200" lvl="0" indent="-342900" algn="l" rtl="0">
              <a:lnSpc>
                <a:spcPct val="100000"/>
              </a:lnSpc>
              <a:spcBef>
                <a:spcPts val="0"/>
              </a:spcBef>
              <a:spcAft>
                <a:spcPts val="0"/>
              </a:spcAft>
              <a:buClr>
                <a:schemeClr val="dk1"/>
              </a:buClr>
              <a:buSzPts val="1800"/>
              <a:buAutoNum type="arabicPeriod"/>
            </a:pPr>
            <a:r>
              <a:rPr lang="en" sz="1800" dirty="0">
                <a:solidFill>
                  <a:schemeClr val="dk1"/>
                </a:solidFill>
              </a:rPr>
              <a:t>Bring up the Formula Assistant.</a:t>
            </a:r>
            <a:endParaRPr sz="1800" dirty="0">
              <a:solidFill>
                <a:schemeClr val="dk1"/>
              </a:solidFill>
            </a:endParaRPr>
          </a:p>
        </p:txBody>
      </p:sp>
      <p:pic>
        <p:nvPicPr>
          <p:cNvPr id="851" name="Google Shape;851;p40"/>
          <p:cNvPicPr preferRelativeResize="0"/>
          <p:nvPr/>
        </p:nvPicPr>
        <p:blipFill rotWithShape="1">
          <a:blip r:embed="rId3">
            <a:alphaModFix/>
          </a:blip>
          <a:srcRect/>
          <a:stretch/>
        </p:blipFill>
        <p:spPr>
          <a:xfrm>
            <a:off x="5855298" y="1083355"/>
            <a:ext cx="1593999" cy="3660515"/>
          </a:xfrm>
          <a:prstGeom prst="rect">
            <a:avLst/>
          </a:prstGeom>
          <a:noFill/>
          <a:ln>
            <a:noFill/>
          </a:ln>
        </p:spPr>
      </p:pic>
      <p:pic>
        <p:nvPicPr>
          <p:cNvPr id="3" name="Picture 2">
            <a:extLst>
              <a:ext uri="{FF2B5EF4-FFF2-40B4-BE49-F238E27FC236}">
                <a16:creationId xmlns:a16="http://schemas.microsoft.com/office/drawing/2014/main" id="{D25B9697-D4BA-1C45-880F-7A09BFFC132D}"/>
              </a:ext>
            </a:extLst>
          </p:cNvPr>
          <p:cNvPicPr>
            <a:picLocks noChangeAspect="1"/>
          </p:cNvPicPr>
          <p:nvPr/>
        </p:nvPicPr>
        <p:blipFill>
          <a:blip r:embed="rId4"/>
          <a:stretch>
            <a:fillRect/>
          </a:stretch>
        </p:blipFill>
        <p:spPr>
          <a:xfrm>
            <a:off x="784120" y="2104825"/>
            <a:ext cx="4769008" cy="2674889"/>
          </a:xfrm>
          <a:prstGeom prst="rect">
            <a:avLst/>
          </a:prstGeom>
          <a:ln>
            <a:solidFill>
              <a:schemeClr val="tx1">
                <a:lumMod val="50000"/>
                <a:lumOff val="50000"/>
              </a:schemeClr>
            </a:solidFill>
          </a:ln>
        </p:spPr>
      </p:pic>
      <p:sp>
        <p:nvSpPr>
          <p:cNvPr id="853" name="Google Shape;853;p40"/>
          <p:cNvSpPr/>
          <p:nvPr/>
        </p:nvSpPr>
        <p:spPr>
          <a:xfrm>
            <a:off x="4538329" y="2170141"/>
            <a:ext cx="945900" cy="3384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Add a Formula to a Worksheet</a:t>
            </a:r>
            <a:endParaRPr/>
          </a:p>
        </p:txBody>
      </p:sp>
      <p:sp>
        <p:nvSpPr>
          <p:cNvPr id="859" name="Google Shape;859;p41"/>
          <p:cNvSpPr txBox="1">
            <a:spLocks noGrp="1"/>
          </p:cNvSpPr>
          <p:nvPr>
            <p:ph type="body" idx="1"/>
          </p:nvPr>
        </p:nvSpPr>
        <p:spPr>
          <a:xfrm>
            <a:off x="395536" y="971551"/>
            <a:ext cx="8229600" cy="3394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480"/>
              </a:spcBef>
              <a:spcAft>
                <a:spcPts val="0"/>
              </a:spcAft>
              <a:buClr>
                <a:schemeClr val="dk1"/>
              </a:buClr>
              <a:buSzPts val="1800"/>
              <a:buFont typeface="Arial"/>
              <a:buAutoNum type="arabicPeriod" startAt="3"/>
            </a:pPr>
            <a:r>
              <a:rPr lang="en" sz="1800" dirty="0"/>
              <a:t>Let’s say you want to calculate a 8.5% sales tax on each sale.</a:t>
            </a:r>
            <a:br>
              <a:rPr lang="en" sz="1800" dirty="0"/>
            </a:br>
            <a:endParaRPr sz="1800" dirty="0"/>
          </a:p>
          <a:p>
            <a:pPr marL="457200" lvl="0" indent="-342900" algn="l" rtl="0">
              <a:lnSpc>
                <a:spcPct val="100000"/>
              </a:lnSpc>
              <a:spcBef>
                <a:spcPts val="0"/>
              </a:spcBef>
              <a:spcAft>
                <a:spcPts val="0"/>
              </a:spcAft>
              <a:buSzPts val="1800"/>
              <a:buAutoNum type="arabicPeriod" startAt="3"/>
            </a:pPr>
            <a:r>
              <a:rPr lang="en" sz="1800" dirty="0"/>
              <a:t>Add the formula to calculate the tax:</a:t>
            </a:r>
            <a:endParaRPr sz="1800" dirty="0"/>
          </a:p>
          <a:p>
            <a:pPr marL="0" lvl="0" indent="457200" algn="l" rtl="0">
              <a:lnSpc>
                <a:spcPct val="100000"/>
              </a:lnSpc>
              <a:spcBef>
                <a:spcPts val="480"/>
              </a:spcBef>
              <a:spcAft>
                <a:spcPts val="0"/>
              </a:spcAft>
              <a:buSzPts val="1600"/>
              <a:buNone/>
            </a:pPr>
            <a:r>
              <a:rPr lang="en" sz="1800" dirty="0">
                <a:solidFill>
                  <a:srgbClr val="B37EF5"/>
                </a:solidFill>
                <a:latin typeface="Helvetica Neue"/>
                <a:ea typeface="Helvetica Neue"/>
                <a:cs typeface="Helvetica Neue"/>
                <a:sym typeface="Helvetica Neue"/>
              </a:rPr>
              <a:t>sales dollar amount</a:t>
            </a:r>
            <a:r>
              <a:rPr lang="en" sz="1800" dirty="0">
                <a:solidFill>
                  <a:srgbClr val="333333"/>
                </a:solidFill>
                <a:latin typeface="Helvetica Neue"/>
                <a:ea typeface="Helvetica Neue"/>
                <a:cs typeface="Helvetica Neue"/>
                <a:sym typeface="Helvetica Neue"/>
              </a:rPr>
              <a:t>  </a:t>
            </a:r>
            <a:r>
              <a:rPr lang="en" sz="1800" dirty="0">
                <a:solidFill>
                  <a:srgbClr val="5C9DF5"/>
                </a:solidFill>
                <a:latin typeface="Helvetica Neue"/>
                <a:ea typeface="Helvetica Neue"/>
                <a:cs typeface="Helvetica Neue"/>
                <a:sym typeface="Helvetica Neue"/>
              </a:rPr>
              <a:t>*</a:t>
            </a:r>
            <a:r>
              <a:rPr lang="en" sz="1800" dirty="0">
                <a:solidFill>
                  <a:srgbClr val="333333"/>
                </a:solidFill>
                <a:latin typeface="Helvetica Neue"/>
                <a:ea typeface="Helvetica Neue"/>
                <a:cs typeface="Helvetica Neue"/>
                <a:sym typeface="Helvetica Neue"/>
              </a:rPr>
              <a:t> .085</a:t>
            </a:r>
            <a:br>
              <a:rPr lang="en" sz="1800" dirty="0">
                <a:solidFill>
                  <a:srgbClr val="333333"/>
                </a:solidFill>
              </a:rPr>
            </a:br>
            <a:endParaRPr sz="1800" dirty="0">
              <a:solidFill>
                <a:schemeClr val="dk1"/>
              </a:solidFill>
            </a:endParaRPr>
          </a:p>
          <a:p>
            <a:pPr marL="457200" lvl="0" indent="-342900" algn="l" rtl="0">
              <a:lnSpc>
                <a:spcPct val="100000"/>
              </a:lnSpc>
              <a:spcBef>
                <a:spcPts val="480"/>
              </a:spcBef>
              <a:spcAft>
                <a:spcPts val="0"/>
              </a:spcAft>
              <a:buSzPts val="1800"/>
              <a:buFont typeface="Arial"/>
              <a:buAutoNum type="arabicPeriod" startAt="5"/>
            </a:pPr>
            <a:r>
              <a:rPr lang="en" sz="1800" dirty="0">
                <a:solidFill>
                  <a:schemeClr val="dk1"/>
                </a:solidFill>
              </a:rPr>
              <a:t>Name your formula “Sales Tax” and save it.</a:t>
            </a:r>
            <a:br>
              <a:rPr lang="en" sz="1800" dirty="0">
                <a:solidFill>
                  <a:schemeClr val="dk1"/>
                </a:solidFill>
              </a:rPr>
            </a:br>
            <a:endParaRPr sz="1800" dirty="0">
              <a:solidFill>
                <a:schemeClr val="dk1"/>
              </a:solidFill>
            </a:endParaRPr>
          </a:p>
          <a:p>
            <a:pPr marL="457200" lvl="0" indent="-342900" algn="l" rtl="0">
              <a:lnSpc>
                <a:spcPct val="100000"/>
              </a:lnSpc>
              <a:spcBef>
                <a:spcPts val="0"/>
              </a:spcBef>
              <a:spcAft>
                <a:spcPts val="0"/>
              </a:spcAft>
              <a:buClr>
                <a:schemeClr val="dk1"/>
              </a:buClr>
              <a:buSzPts val="1800"/>
              <a:buAutoNum type="arabicPeriod" startAt="5"/>
            </a:pPr>
            <a:r>
              <a:rPr lang="en" sz="1800" dirty="0">
                <a:solidFill>
                  <a:schemeClr val="dk1"/>
                </a:solidFill>
              </a:rPr>
              <a:t>View the sample values.</a:t>
            </a:r>
            <a:endParaRPr sz="1800" dirty="0">
              <a:solidFill>
                <a:schemeClr val="dk1"/>
              </a:solidFill>
            </a:endParaRPr>
          </a:p>
        </p:txBody>
      </p:sp>
      <p:sp>
        <p:nvSpPr>
          <p:cNvPr id="860" name="Google Shape;860;p41"/>
          <p:cNvSpPr txBox="1"/>
          <p:nvPr/>
        </p:nvSpPr>
        <p:spPr>
          <a:xfrm>
            <a:off x="7012775" y="2095863"/>
            <a:ext cx="1213500" cy="55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Your Work!</a:t>
            </a:r>
            <a:endParaRPr sz="1400" b="0" i="0" u="none" strike="noStrike" cap="none">
              <a:solidFill>
                <a:srgbClr val="000000"/>
              </a:solidFill>
              <a:latin typeface="Arial"/>
              <a:ea typeface="Arial"/>
              <a:cs typeface="Arial"/>
              <a:sym typeface="Arial"/>
            </a:endParaRPr>
          </a:p>
        </p:txBody>
      </p:sp>
      <p:pic>
        <p:nvPicPr>
          <p:cNvPr id="861" name="Google Shape;861;p41"/>
          <p:cNvPicPr preferRelativeResize="0"/>
          <p:nvPr/>
        </p:nvPicPr>
        <p:blipFill rotWithShape="1">
          <a:blip r:embed="rId3">
            <a:alphaModFix/>
          </a:blip>
          <a:srcRect/>
          <a:stretch/>
        </p:blipFill>
        <p:spPr>
          <a:xfrm>
            <a:off x="937800" y="3793325"/>
            <a:ext cx="7058025" cy="7429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42</a:t>
            </a:fld>
            <a:endParaRPr lang="uk-UA"/>
          </a:p>
        </p:txBody>
      </p:sp>
      <p:pic>
        <p:nvPicPr>
          <p:cNvPr id="3" name="Picture 2">
            <a:extLst>
              <a:ext uri="{FF2B5EF4-FFF2-40B4-BE49-F238E27FC236}">
                <a16:creationId xmlns:a16="http://schemas.microsoft.com/office/drawing/2014/main" id="{097D08F0-00FB-A447-8105-6217A70D03A7}"/>
              </a:ext>
            </a:extLst>
          </p:cNvPr>
          <p:cNvPicPr>
            <a:picLocks noChangeAspect="1"/>
          </p:cNvPicPr>
          <p:nvPr/>
        </p:nvPicPr>
        <p:blipFill>
          <a:blip r:embed="rId4"/>
          <a:stretch>
            <a:fillRect/>
          </a:stretch>
        </p:blipFill>
        <p:spPr>
          <a:xfrm>
            <a:off x="5924809" y="2018849"/>
            <a:ext cx="1087966" cy="552901"/>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g5c148845de_0_171"/>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b="1" dirty="0"/>
              <a:t>Custom Calendar</a:t>
            </a:r>
            <a:endParaRP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g5d228da346_1_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900"/>
              <a:buFont typeface="Arial"/>
              <a:buNone/>
            </a:pPr>
            <a:r>
              <a:rPr lang="en"/>
              <a:t>Custom Calendar</a:t>
            </a:r>
            <a:endParaRPr/>
          </a:p>
        </p:txBody>
      </p:sp>
      <p:sp>
        <p:nvSpPr>
          <p:cNvPr id="907" name="Google Shape;907;g5d228da346_1_9"/>
          <p:cNvSpPr txBox="1"/>
          <p:nvPr/>
        </p:nvSpPr>
        <p:spPr>
          <a:xfrm>
            <a:off x="562800" y="1024275"/>
            <a:ext cx="8018400" cy="2518200"/>
          </a:xfrm>
          <a:prstGeom prst="rect">
            <a:avLst/>
          </a:prstGeom>
          <a:noFill/>
          <a:ln>
            <a:noFill/>
          </a:ln>
        </p:spPr>
        <p:txBody>
          <a:bodyPr spcFirstLastPara="1" wrap="square" lIns="91425" tIns="91425" rIns="91425" bIns="91425" anchor="t" anchorCtr="0">
            <a:noAutofit/>
          </a:bodyPr>
          <a:lstStyle/>
          <a:p>
            <a:pPr marL="361950" lvl="0" indent="-285750" algn="l" rtl="0">
              <a:lnSpc>
                <a:spcPct val="114000"/>
              </a:lnSpc>
              <a:spcBef>
                <a:spcPts val="2000"/>
              </a:spcBef>
              <a:spcAft>
                <a:spcPts val="0"/>
              </a:spcAft>
              <a:buClr>
                <a:schemeClr val="dk1"/>
              </a:buClr>
              <a:buSzPts val="2400"/>
              <a:buFont typeface="Arial" charset="0"/>
              <a:buChar char="•"/>
            </a:pPr>
            <a:r>
              <a:rPr lang="en" sz="1800" dirty="0">
                <a:solidFill>
                  <a:schemeClr val="dk1"/>
                </a:solidFill>
                <a:latin typeface="Helvetica Neue" charset="0"/>
                <a:ea typeface="Helvetica Neue" charset="0"/>
                <a:cs typeface="Helvetica Neue" charset="0"/>
                <a:sym typeface="Helvetica Neue Light"/>
              </a:rPr>
              <a:t>Custom Calendar enables customers to setup a highly-customized calendar, and make use of all the rich date-related keywords and functions in </a:t>
            </a:r>
            <a:r>
              <a:rPr lang="en" sz="1800" dirty="0" err="1">
                <a:solidFill>
                  <a:schemeClr val="dk1"/>
                </a:solidFill>
                <a:latin typeface="Helvetica Neue" charset="0"/>
                <a:ea typeface="Helvetica Neue" charset="0"/>
                <a:cs typeface="Helvetica Neue" charset="0"/>
                <a:sym typeface="Helvetica Neue Light"/>
              </a:rPr>
              <a:t>ThoughtSpot</a:t>
            </a:r>
            <a:r>
              <a:rPr lang="en-US" sz="1800" dirty="0">
                <a:solidFill>
                  <a:schemeClr val="dk1"/>
                </a:solidFill>
                <a:latin typeface="Helvetica Neue" charset="0"/>
                <a:ea typeface="Helvetica Neue" charset="0"/>
                <a:cs typeface="Helvetica Neue" charset="0"/>
                <a:sym typeface="Helvetica Neue Light"/>
              </a:rPr>
              <a:t>.</a:t>
            </a:r>
            <a:endParaRPr sz="1800" dirty="0">
              <a:solidFill>
                <a:schemeClr val="dk1"/>
              </a:solidFill>
              <a:latin typeface="Helvetica Neue" charset="0"/>
              <a:ea typeface="Helvetica Neue" charset="0"/>
              <a:cs typeface="Helvetica Neue" charset="0"/>
              <a:sym typeface="Helvetica Neue Light"/>
            </a:endParaRPr>
          </a:p>
          <a:p>
            <a:pPr marL="361950" lvl="0" indent="-285750" algn="l" rtl="0">
              <a:lnSpc>
                <a:spcPct val="114000"/>
              </a:lnSpc>
              <a:spcBef>
                <a:spcPts val="2000"/>
              </a:spcBef>
              <a:spcAft>
                <a:spcPts val="0"/>
              </a:spcAft>
              <a:buClr>
                <a:schemeClr val="dk1"/>
              </a:buClr>
              <a:buSzPts val="2400"/>
              <a:buFont typeface="Arial" charset="0"/>
              <a:buChar char="•"/>
            </a:pPr>
            <a:r>
              <a:rPr lang="en" sz="1800" dirty="0">
                <a:solidFill>
                  <a:schemeClr val="dk1"/>
                </a:solidFill>
                <a:latin typeface="Helvetica Neue" charset="0"/>
                <a:ea typeface="Helvetica Neue" charset="0"/>
                <a:cs typeface="Helvetica Neue" charset="0"/>
                <a:sym typeface="Helvetica Neue Light"/>
              </a:rPr>
              <a:t>Functionally is similar to creating a very specific date dimension, and performing date calculations on it.</a:t>
            </a:r>
            <a:endParaRPr sz="1800" dirty="0">
              <a:latin typeface="Helvetica Neue" charset="0"/>
              <a:ea typeface="Helvetica Neue" charset="0"/>
              <a:cs typeface="Helvetica Neue"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44</a:t>
            </a:fld>
            <a:endParaRPr lang="uk-UA"/>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g5d228da346_1_31"/>
          <p:cNvSpPr txBox="1">
            <a:spLocks noGrp="1"/>
          </p:cNvSpPr>
          <p:nvPr>
            <p:ph type="title"/>
          </p:nvPr>
        </p:nvSpPr>
        <p:spPr>
          <a:xfrm>
            <a:off x="196070" y="275816"/>
            <a:ext cx="8490600" cy="479700"/>
          </a:xfrm>
          <a:prstGeom prst="rect">
            <a:avLst/>
          </a:prstGeom>
        </p:spPr>
        <p:txBody>
          <a:bodyPr spcFirstLastPara="1" wrap="square" lIns="34275" tIns="17125" rIns="34275" bIns="17125" anchor="b" anchorCtr="0">
            <a:noAutofit/>
          </a:bodyPr>
          <a:lstStyle/>
          <a:p>
            <a:pPr marL="0" lvl="0" indent="0" algn="l" rtl="0">
              <a:spcBef>
                <a:spcPts val="0"/>
              </a:spcBef>
              <a:spcAft>
                <a:spcPts val="0"/>
              </a:spcAft>
              <a:buClr>
                <a:schemeClr val="dk1"/>
              </a:buClr>
              <a:buSzPts val="2400"/>
              <a:buFont typeface="Arial"/>
              <a:buNone/>
            </a:pPr>
            <a:r>
              <a:rPr lang="en" sz="2400"/>
              <a:t>Using Custom Calendars – Date File</a:t>
            </a:r>
            <a:endParaRPr/>
          </a:p>
        </p:txBody>
      </p:sp>
      <p:sp>
        <p:nvSpPr>
          <p:cNvPr id="919" name="Google Shape;919;g5d228da346_1_31"/>
          <p:cNvSpPr txBox="1"/>
          <p:nvPr/>
        </p:nvSpPr>
        <p:spPr>
          <a:xfrm>
            <a:off x="358675" y="1085850"/>
            <a:ext cx="8587200" cy="3260100"/>
          </a:xfrm>
          <a:prstGeom prst="rect">
            <a:avLst/>
          </a:prstGeom>
          <a:noFill/>
          <a:ln>
            <a:noFill/>
          </a:ln>
        </p:spPr>
        <p:txBody>
          <a:bodyPr spcFirstLastPara="1" wrap="square" lIns="81625" tIns="40800" rIns="81625" bIns="40800" anchor="t" anchorCtr="0">
            <a:noAutofit/>
          </a:bodyPr>
          <a:lstStyle/>
          <a:p>
            <a:pPr marL="457200" marR="0" lvl="0" indent="-330200" algn="l" rtl="0">
              <a:lnSpc>
                <a:spcPct val="150000"/>
              </a:lnSpc>
              <a:spcBef>
                <a:spcPts val="320"/>
              </a:spcBef>
              <a:spcAft>
                <a:spcPts val="0"/>
              </a:spcAft>
              <a:buClr>
                <a:srgbClr val="000000"/>
              </a:buClr>
              <a:buSzPts val="1600"/>
              <a:buFont typeface="Helvetica Neue"/>
              <a:buAutoNum type="arabicPeriod"/>
            </a:pPr>
            <a:r>
              <a:rPr lang="en" sz="1600" b="1" i="0" u="none" strike="noStrike" cap="none" dirty="0">
                <a:solidFill>
                  <a:srgbClr val="000000"/>
                </a:solidFill>
                <a:latin typeface="Helvetica Neue"/>
                <a:ea typeface="Helvetica Neue"/>
                <a:cs typeface="Helvetica Neue"/>
                <a:sym typeface="Helvetica Neue"/>
              </a:rPr>
              <a:t>Enable Custom </a:t>
            </a:r>
            <a:r>
              <a:rPr lang="en" sz="1600" b="1" i="0" u="none" strike="noStrike" cap="none" dirty="0" err="1">
                <a:solidFill>
                  <a:srgbClr val="000000"/>
                </a:solidFill>
                <a:latin typeface="Helvetica Neue"/>
                <a:ea typeface="Helvetica Neue"/>
                <a:cs typeface="Helvetica Neue"/>
                <a:sym typeface="Helvetica Neue"/>
              </a:rPr>
              <a:t>Calenda</a:t>
            </a:r>
            <a:r>
              <a:rPr lang="en-US" sz="1600" b="1" i="0" u="none" strike="noStrike" cap="none" dirty="0">
                <a:solidFill>
                  <a:srgbClr val="000000"/>
                </a:solidFill>
                <a:latin typeface="Helvetica Neue"/>
                <a:ea typeface="Helvetica Neue"/>
                <a:cs typeface="Helvetica Neue"/>
                <a:sym typeface="Helvetica Neue"/>
              </a:rPr>
              <a:t>r</a:t>
            </a:r>
          </a:p>
          <a:p>
            <a:pPr marL="457200" marR="0" lvl="0" indent="-330200" algn="l" rtl="0">
              <a:lnSpc>
                <a:spcPct val="150000"/>
              </a:lnSpc>
              <a:spcBef>
                <a:spcPts val="320"/>
              </a:spcBef>
              <a:spcAft>
                <a:spcPts val="0"/>
              </a:spcAft>
              <a:buClr>
                <a:srgbClr val="000000"/>
              </a:buClr>
              <a:buSzPts val="1600"/>
              <a:buFont typeface="Helvetica Neue"/>
              <a:buAutoNum type="arabicPeriod"/>
            </a:pPr>
            <a:r>
              <a:rPr lang="en-US" sz="1600" b="1" dirty="0">
                <a:latin typeface="Helvetica Neue"/>
                <a:ea typeface="Helvetica Neue"/>
                <a:cs typeface="Helvetica Neue"/>
                <a:sym typeface="Helvetica Neue"/>
              </a:rPr>
              <a:t>Generate the date file from </a:t>
            </a:r>
            <a:r>
              <a:rPr lang="en-US" sz="1600" b="1" dirty="0" err="1">
                <a:latin typeface="Helvetica Neue"/>
                <a:ea typeface="Helvetica Neue"/>
                <a:cs typeface="Helvetica Neue"/>
                <a:sym typeface="Helvetica Neue"/>
              </a:rPr>
              <a:t>tscli</a:t>
            </a:r>
            <a:endParaRPr lang="en-US" sz="1600" b="1" dirty="0">
              <a:latin typeface="Helvetica Neue"/>
              <a:ea typeface="Helvetica Neue"/>
              <a:cs typeface="Helvetica Neue"/>
              <a:sym typeface="Helvetica Neue"/>
            </a:endParaRPr>
          </a:p>
          <a:p>
            <a:pPr marL="1200150" lvl="0" indent="-742950">
              <a:spcBef>
                <a:spcPts val="320"/>
              </a:spcBef>
              <a:buSzPts val="1600"/>
            </a:pPr>
            <a:r>
              <a:rPr lang="en-US" sz="1600" dirty="0" err="1">
                <a:latin typeface="Courier New"/>
                <a:ea typeface="Courier New"/>
                <a:cs typeface="Courier New"/>
                <a:sym typeface="Courier New"/>
              </a:rPr>
              <a:t>tscli</a:t>
            </a:r>
            <a:r>
              <a:rPr lang="en-US" sz="1600" dirty="0">
                <a:latin typeface="Courier New"/>
                <a:ea typeface="Courier New"/>
                <a:cs typeface="Courier New"/>
                <a:sym typeface="Courier New"/>
              </a:rPr>
              <a:t> calendar generate </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start_date</a:t>
            </a:r>
            <a:r>
              <a:rPr lang="en-US" sz="1600" dirty="0">
                <a:solidFill>
                  <a:schemeClr val="dk1"/>
                </a:solidFill>
                <a:latin typeface="Courier New"/>
                <a:ea typeface="Courier New"/>
                <a:cs typeface="Courier New"/>
                <a:sym typeface="Courier New"/>
              </a:rPr>
              <a:t> </a:t>
            </a:r>
            <a:br>
              <a:rPr lang="en-US" sz="1600" dirty="0">
                <a:solidFill>
                  <a:schemeClr val="dk1"/>
                </a:solidFill>
                <a:latin typeface="Courier New"/>
                <a:ea typeface="Courier New"/>
                <a:cs typeface="Courier New"/>
                <a:sym typeface="Courier New"/>
              </a:rPr>
            </a:b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end_date</a:t>
            </a:r>
            <a:r>
              <a:rPr lang="en-US" sz="1600" dirty="0">
                <a:solidFill>
                  <a:schemeClr val="dk1"/>
                </a:solidFill>
                <a:latin typeface="Courier New"/>
                <a:ea typeface="Courier New"/>
                <a:cs typeface="Courier New"/>
                <a:sym typeface="Courier New"/>
              </a:rPr>
              <a:t> </a:t>
            </a:r>
            <a:br>
              <a:rPr lang="en-US" sz="1600" dirty="0">
                <a:solidFill>
                  <a:schemeClr val="dk1"/>
                </a:solidFill>
                <a:latin typeface="Courier New"/>
                <a:ea typeface="Courier New"/>
                <a:cs typeface="Courier New"/>
                <a:sym typeface="Courier New"/>
              </a:rPr>
            </a:b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calendar_type</a:t>
            </a:r>
            <a:r>
              <a:rPr lang="en-US" sz="1600" dirty="0">
                <a:solidFill>
                  <a:schemeClr val="dk1"/>
                </a:solidFill>
                <a:latin typeface="Courier New"/>
                <a:ea typeface="Courier New"/>
                <a:cs typeface="Courier New"/>
                <a:sym typeface="Courier New"/>
              </a:rPr>
              <a:t> {MONTH_OFFSET,4-4-5,4-5-4,5-4-4} </a:t>
            </a:r>
          </a:p>
          <a:p>
            <a:pPr marL="1200150" lvl="0" indent="-742950">
              <a:spcBef>
                <a:spcPts val="320"/>
              </a:spcBef>
              <a:buSzPts val="1600"/>
            </a:pP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start_day_of_week</a:t>
            </a:r>
            <a:endParaRPr lang="en-US" sz="1600" dirty="0">
              <a:latin typeface="Courier New"/>
              <a:ea typeface="Courier New"/>
              <a:cs typeface="Courier New"/>
              <a:sym typeface="Courier New"/>
            </a:endParaRPr>
          </a:p>
          <a:p>
            <a:pPr marL="457200" marR="0" lvl="0" indent="-330200" algn="l" rtl="0">
              <a:spcBef>
                <a:spcPts val="320"/>
              </a:spcBef>
              <a:spcAft>
                <a:spcPts val="0"/>
              </a:spcAft>
              <a:buClr>
                <a:srgbClr val="000000"/>
              </a:buClr>
              <a:buSzPts val="1600"/>
              <a:buFont typeface="Helvetica Neue"/>
              <a:buAutoNum type="arabicPeriod"/>
            </a:pPr>
            <a:endParaRPr lang="en-US" sz="1600" b="1" dirty="0">
              <a:latin typeface="Helvetica Neue"/>
              <a:ea typeface="Helvetica Neue"/>
              <a:cs typeface="Helvetica Neue"/>
              <a:sym typeface="Helvetica Neue"/>
            </a:endParaRPr>
          </a:p>
        </p:txBody>
      </p:sp>
      <p:pic>
        <p:nvPicPr>
          <p:cNvPr id="920" name="Google Shape;920;g5d228da346_1_31"/>
          <p:cNvPicPr preferRelativeResize="0"/>
          <p:nvPr/>
        </p:nvPicPr>
        <p:blipFill rotWithShape="1">
          <a:blip r:embed="rId3">
            <a:alphaModFix/>
          </a:blip>
          <a:srcRect b="31105"/>
          <a:stretch/>
        </p:blipFill>
        <p:spPr>
          <a:xfrm>
            <a:off x="446357" y="3138037"/>
            <a:ext cx="7990025" cy="1843475"/>
          </a:xfrm>
          <a:prstGeom prst="rect">
            <a:avLst/>
          </a:prstGeom>
          <a:noFill/>
          <a:ln w="9525" cap="flat" cmpd="sng">
            <a:solidFill>
              <a:srgbClr val="666666"/>
            </a:solidFill>
            <a:prstDash val="solid"/>
            <a:round/>
            <a:headEnd type="none" w="sm" len="sm"/>
            <a:tailEnd type="none" w="sm" len="sm"/>
          </a:ln>
          <a:effectLst>
            <a:outerShdw blurRad="57150" dist="19050" dir="5400000" algn="bl" rotWithShape="0">
              <a:srgbClr val="000000">
                <a:alpha val="49410"/>
              </a:srgbClr>
            </a:outerShdw>
          </a:effectLst>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45</a:t>
            </a:fld>
            <a:endParaRPr lang="uk-UA"/>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g5d228da346_1_42"/>
          <p:cNvSpPr txBox="1">
            <a:spLocks noGrp="1"/>
          </p:cNvSpPr>
          <p:nvPr>
            <p:ph type="title"/>
          </p:nvPr>
        </p:nvSpPr>
        <p:spPr>
          <a:xfrm>
            <a:off x="196070" y="275816"/>
            <a:ext cx="8490600" cy="479700"/>
          </a:xfrm>
          <a:prstGeom prst="rect">
            <a:avLst/>
          </a:prstGeom>
        </p:spPr>
        <p:txBody>
          <a:bodyPr spcFirstLastPara="1" wrap="square" lIns="34275" tIns="17125" rIns="34275" bIns="17125" anchor="b" anchorCtr="0">
            <a:noAutofit/>
          </a:bodyPr>
          <a:lstStyle/>
          <a:p>
            <a:pPr marL="0" lvl="0" indent="0" algn="l" rtl="0">
              <a:spcBef>
                <a:spcPts val="0"/>
              </a:spcBef>
              <a:spcAft>
                <a:spcPts val="0"/>
              </a:spcAft>
              <a:buClr>
                <a:schemeClr val="dk1"/>
              </a:buClr>
              <a:buSzPts val="2400"/>
              <a:buFont typeface="Arial"/>
              <a:buNone/>
            </a:pPr>
            <a:r>
              <a:rPr lang="en" sz="2400"/>
              <a:t>Using Custom Calendars – Date File (cont.)</a:t>
            </a:r>
            <a:endParaRPr/>
          </a:p>
        </p:txBody>
      </p:sp>
      <p:sp>
        <p:nvSpPr>
          <p:cNvPr id="927" name="Google Shape;927;g5d228da346_1_42"/>
          <p:cNvSpPr txBox="1"/>
          <p:nvPr/>
        </p:nvSpPr>
        <p:spPr>
          <a:xfrm>
            <a:off x="358675" y="1085850"/>
            <a:ext cx="8587200" cy="3859200"/>
          </a:xfrm>
          <a:prstGeom prst="rect">
            <a:avLst/>
          </a:prstGeom>
          <a:noFill/>
          <a:ln>
            <a:noFill/>
          </a:ln>
        </p:spPr>
        <p:txBody>
          <a:bodyPr spcFirstLastPara="1" wrap="square" lIns="81625" tIns="40800" rIns="81625" bIns="40800" anchor="t" anchorCtr="0">
            <a:noAutofit/>
          </a:bodyPr>
          <a:lstStyle/>
          <a:p>
            <a:pPr marL="457200" marR="0" lvl="0" indent="-330200" algn="l" rtl="0">
              <a:lnSpc>
                <a:spcPct val="150000"/>
              </a:lnSpc>
              <a:spcBef>
                <a:spcPts val="320"/>
              </a:spcBef>
              <a:spcAft>
                <a:spcPts val="0"/>
              </a:spcAft>
              <a:buClr>
                <a:srgbClr val="000000"/>
              </a:buClr>
              <a:buSzPts val="1600"/>
              <a:buFont typeface="Helvetica Neue"/>
              <a:buAutoNum type="arabicPeriod" startAt="3"/>
            </a:pPr>
            <a:r>
              <a:rPr lang="en" sz="1600" b="1" i="0" u="none" strike="noStrike" cap="none" dirty="0">
                <a:solidFill>
                  <a:srgbClr val="000000"/>
                </a:solidFill>
                <a:latin typeface="Helvetica Neue"/>
                <a:ea typeface="Helvetica Neue"/>
                <a:cs typeface="Helvetica Neue"/>
                <a:sym typeface="Helvetica Neue"/>
              </a:rPr>
              <a:t>Upload the date file</a:t>
            </a:r>
            <a:endParaRPr sz="1600" b="1" i="0" u="none" strike="noStrike" cap="none" dirty="0">
              <a:solidFill>
                <a:srgbClr val="000000"/>
              </a:solidFill>
              <a:latin typeface="Helvetica Neue"/>
              <a:ea typeface="Helvetica Neue"/>
              <a:cs typeface="Helvetica Neue"/>
              <a:sym typeface="Helvetica Neue"/>
            </a:endParaRPr>
          </a:p>
          <a:p>
            <a:pPr marL="1143000" marR="0" lvl="0" indent="-685800" algn="l" rtl="0">
              <a:lnSpc>
                <a:spcPct val="150000"/>
              </a:lnSpc>
              <a:spcBef>
                <a:spcPts val="320"/>
              </a:spcBef>
              <a:spcAft>
                <a:spcPts val="0"/>
              </a:spcAft>
              <a:buClr>
                <a:srgbClr val="000000"/>
              </a:buClr>
              <a:buSzPts val="1600"/>
              <a:buFont typeface="Arial"/>
              <a:buNone/>
            </a:pPr>
            <a:r>
              <a:rPr lang="en" sz="1600" b="0" i="0" u="none" strike="noStrike" cap="none" dirty="0" err="1">
                <a:solidFill>
                  <a:schemeClr val="dk1"/>
                </a:solidFill>
                <a:latin typeface="Courier New"/>
                <a:ea typeface="Courier New"/>
                <a:cs typeface="Courier New"/>
                <a:sym typeface="Courier New"/>
              </a:rPr>
              <a:t>tscli</a:t>
            </a:r>
            <a:r>
              <a:rPr lang="en" sz="1600" b="0" i="0" u="none" strike="noStrike" cap="none" dirty="0">
                <a:solidFill>
                  <a:schemeClr val="dk1"/>
                </a:solidFill>
                <a:latin typeface="Courier New"/>
                <a:ea typeface="Courier New"/>
                <a:cs typeface="Courier New"/>
                <a:sym typeface="Courier New"/>
              </a:rPr>
              <a:t> calendar create </a:t>
            </a:r>
            <a:br>
              <a:rPr lang="en" sz="1600" b="0" i="0" u="none" strike="noStrike" cap="none" dirty="0">
                <a:solidFill>
                  <a:schemeClr val="dk1"/>
                </a:solidFill>
                <a:latin typeface="Courier New"/>
                <a:ea typeface="Courier New"/>
                <a:cs typeface="Courier New"/>
                <a:sym typeface="Courier New"/>
              </a:rPr>
            </a:br>
            <a:r>
              <a:rPr lang="en" sz="1600" b="0" i="0" u="none" strike="noStrike" cap="none" dirty="0">
                <a:solidFill>
                  <a:schemeClr val="dk1"/>
                </a:solidFill>
                <a:latin typeface="Courier New"/>
                <a:ea typeface="Courier New"/>
                <a:cs typeface="Courier New"/>
                <a:sym typeface="Courier New"/>
              </a:rPr>
              <a:t>--</a:t>
            </a:r>
            <a:r>
              <a:rPr lang="en" sz="1600" b="0" i="0" u="none" strike="noStrike" cap="none" dirty="0" err="1">
                <a:solidFill>
                  <a:schemeClr val="dk1"/>
                </a:solidFill>
                <a:latin typeface="Courier New"/>
                <a:ea typeface="Courier New"/>
                <a:cs typeface="Courier New"/>
                <a:sym typeface="Courier New"/>
              </a:rPr>
              <a:t>file_path</a:t>
            </a:r>
            <a:r>
              <a:rPr lang="en" sz="1600" b="0" i="0" u="none" strike="noStrike" cap="none" dirty="0">
                <a:solidFill>
                  <a:schemeClr val="dk1"/>
                </a:solidFill>
                <a:latin typeface="Courier New"/>
                <a:ea typeface="Courier New"/>
                <a:cs typeface="Courier New"/>
                <a:sym typeface="Courier New"/>
              </a:rPr>
              <a:t> </a:t>
            </a:r>
            <a:r>
              <a:rPr lang="en" sz="1600" b="0" i="0" u="none" strike="noStrike" cap="none" dirty="0" err="1">
                <a:solidFill>
                  <a:schemeClr val="dk1"/>
                </a:solidFill>
                <a:latin typeface="Courier New"/>
                <a:ea typeface="Courier New"/>
                <a:cs typeface="Courier New"/>
                <a:sym typeface="Courier New"/>
              </a:rPr>
              <a:t>Date.csv</a:t>
            </a:r>
            <a:r>
              <a:rPr lang="en" sz="1600" b="0" i="0" u="none" strike="noStrike" cap="none" dirty="0">
                <a:solidFill>
                  <a:schemeClr val="dk1"/>
                </a:solidFill>
                <a:latin typeface="Courier New"/>
                <a:ea typeface="Courier New"/>
                <a:cs typeface="Courier New"/>
                <a:sym typeface="Courier New"/>
              </a:rPr>
              <a:t> </a:t>
            </a:r>
            <a:br>
              <a:rPr lang="en" sz="1600" b="0" i="0" u="none" strike="noStrike" cap="none" dirty="0">
                <a:solidFill>
                  <a:schemeClr val="dk1"/>
                </a:solidFill>
                <a:latin typeface="Courier New"/>
                <a:ea typeface="Courier New"/>
                <a:cs typeface="Courier New"/>
                <a:sym typeface="Courier New"/>
              </a:rPr>
            </a:br>
            <a:r>
              <a:rPr lang="en" sz="1600" b="0" i="0" u="none" strike="noStrike" cap="none" dirty="0">
                <a:solidFill>
                  <a:schemeClr val="dk1"/>
                </a:solidFill>
                <a:latin typeface="Courier New"/>
                <a:ea typeface="Courier New"/>
                <a:cs typeface="Courier New"/>
                <a:sym typeface="Courier New"/>
              </a:rPr>
              <a:t>--name Retail-Calendar </a:t>
            </a:r>
            <a:br>
              <a:rPr lang="en" sz="1600" b="0" i="0" u="none" strike="noStrike" cap="none" dirty="0">
                <a:solidFill>
                  <a:schemeClr val="dk1"/>
                </a:solidFill>
                <a:latin typeface="Courier New"/>
                <a:ea typeface="Courier New"/>
                <a:cs typeface="Courier New"/>
                <a:sym typeface="Courier New"/>
              </a:rPr>
            </a:br>
            <a:r>
              <a:rPr lang="en" sz="1600" b="0" i="0" u="none" strike="noStrike" cap="none" dirty="0">
                <a:solidFill>
                  <a:schemeClr val="dk1"/>
                </a:solidFill>
                <a:latin typeface="Courier New"/>
                <a:ea typeface="Courier New"/>
                <a:cs typeface="Courier New"/>
                <a:sym typeface="Courier New"/>
              </a:rPr>
              <a:t>--username </a:t>
            </a:r>
            <a:r>
              <a:rPr lang="en" sz="1600" b="0" i="0" u="none" strike="noStrike" cap="none" dirty="0" err="1">
                <a:solidFill>
                  <a:schemeClr val="dk1"/>
                </a:solidFill>
                <a:latin typeface="Courier New"/>
                <a:ea typeface="Courier New"/>
                <a:cs typeface="Courier New"/>
                <a:sym typeface="Courier New"/>
              </a:rPr>
              <a:t>tsadmin</a:t>
            </a:r>
            <a:endParaRPr sz="1600" b="0" i="0" u="none" strike="noStrike" cap="none" dirty="0">
              <a:solidFill>
                <a:schemeClr val="dk1"/>
              </a:solidFill>
              <a:latin typeface="Courier New"/>
              <a:ea typeface="Courier New"/>
              <a:cs typeface="Courier New"/>
              <a:sym typeface="Courier New"/>
            </a:endParaRPr>
          </a:p>
          <a:p>
            <a:pPr marL="457200" marR="0" lvl="0" indent="0" algn="l" rtl="0">
              <a:lnSpc>
                <a:spcPct val="150000"/>
              </a:lnSpc>
              <a:spcBef>
                <a:spcPts val="320"/>
              </a:spcBef>
              <a:spcAft>
                <a:spcPts val="0"/>
              </a:spcAft>
              <a:buClr>
                <a:srgbClr val="000000"/>
              </a:buClr>
              <a:buSzPts val="1600"/>
              <a:buFont typeface="Arial"/>
              <a:buNone/>
            </a:pPr>
            <a:endParaRPr sz="1600" b="1" i="0" u="none" strike="noStrike" cap="none" dirty="0">
              <a:solidFill>
                <a:srgbClr val="000000"/>
              </a:solidFill>
              <a:latin typeface="Helvetica Neue"/>
              <a:ea typeface="Helvetica Neue"/>
              <a:cs typeface="Helvetica Neue"/>
              <a:sym typeface="Helvetica Neue"/>
            </a:endParaRPr>
          </a:p>
        </p:txBody>
      </p:sp>
      <p:grpSp>
        <p:nvGrpSpPr>
          <p:cNvPr id="4" name="Google Shape;935;g5d228da346_1_48"/>
          <p:cNvGrpSpPr/>
          <p:nvPr/>
        </p:nvGrpSpPr>
        <p:grpSpPr>
          <a:xfrm>
            <a:off x="954225" y="3225513"/>
            <a:ext cx="5675725" cy="1267625"/>
            <a:chOff x="1507350" y="1884900"/>
            <a:chExt cx="5675725" cy="1267625"/>
          </a:xfrm>
        </p:grpSpPr>
        <p:pic>
          <p:nvPicPr>
            <p:cNvPr id="5" name="Google Shape;936;g5d228da346_1_48"/>
            <p:cNvPicPr preferRelativeResize="0"/>
            <p:nvPr/>
          </p:nvPicPr>
          <p:blipFill rotWithShape="1">
            <a:blip r:embed="rId3">
              <a:alphaModFix/>
            </a:blip>
            <a:srcRect l="1009" t="39360" r="2808"/>
            <a:stretch/>
          </p:blipFill>
          <p:spPr>
            <a:xfrm>
              <a:off x="1507350" y="1884900"/>
              <a:ext cx="5675725" cy="1267625"/>
            </a:xfrm>
            <a:prstGeom prst="rect">
              <a:avLst/>
            </a:prstGeom>
            <a:noFill/>
            <a:ln w="9525" cap="flat" cmpd="sng">
              <a:solidFill>
                <a:srgbClr val="666666"/>
              </a:solidFill>
              <a:prstDash val="solid"/>
              <a:round/>
              <a:headEnd type="none" w="sm" len="sm"/>
              <a:tailEnd type="none" w="sm" len="sm"/>
            </a:ln>
            <a:effectLst>
              <a:outerShdw blurRad="57150" dist="19050" dir="5400000" algn="bl" rotWithShape="0">
                <a:srgbClr val="000000">
                  <a:alpha val="49410"/>
                </a:srgbClr>
              </a:outerShdw>
            </a:effectLst>
          </p:spPr>
        </p:pic>
        <p:sp>
          <p:nvSpPr>
            <p:cNvPr id="6" name="Google Shape;937;g5d228da346_1_48"/>
            <p:cNvSpPr/>
            <p:nvPr/>
          </p:nvSpPr>
          <p:spPr>
            <a:xfrm>
              <a:off x="5638950" y="2229950"/>
              <a:ext cx="1461900" cy="8172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46</a:t>
            </a:fld>
            <a:endParaRPr lang="uk-UA"/>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47"/>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b="1" dirty="0"/>
              <a:t>Dependencies</a:t>
            </a:r>
            <a:endParaRP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Dependencies</a:t>
            </a:r>
            <a:endParaRPr/>
          </a:p>
        </p:txBody>
      </p:sp>
      <p:sp>
        <p:nvSpPr>
          <p:cNvPr id="956" name="Google Shape;956;p48"/>
          <p:cNvSpPr txBox="1">
            <a:spLocks noGrp="1"/>
          </p:cNvSpPr>
          <p:nvPr>
            <p:ph type="body" idx="1"/>
          </p:nvPr>
        </p:nvSpPr>
        <p:spPr>
          <a:xfrm>
            <a:off x="270027" y="961403"/>
            <a:ext cx="8416643" cy="6108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480"/>
              </a:spcBef>
              <a:spcAft>
                <a:spcPts val="0"/>
              </a:spcAft>
              <a:buSzPts val="1600"/>
              <a:buNone/>
            </a:pPr>
            <a:r>
              <a:rPr lang="en" sz="1800" dirty="0" err="1"/>
              <a:t>ThoughtSpot</a:t>
            </a:r>
            <a:r>
              <a:rPr lang="en" sz="1800" dirty="0"/>
              <a:t> objects stack</a:t>
            </a:r>
            <a:r>
              <a:rPr lang="en-US" sz="1800" dirty="0"/>
              <a:t>. You are not able to delete an object that has dependents. For instance, you cannot delete a table that has worksheets created from it. </a:t>
            </a:r>
            <a:endParaRPr sz="1800" dirty="0"/>
          </a:p>
          <a:p>
            <a:pPr marL="457200" lvl="0" indent="0" rtl="0">
              <a:lnSpc>
                <a:spcPct val="100000"/>
              </a:lnSpc>
              <a:spcBef>
                <a:spcPts val="480"/>
              </a:spcBef>
              <a:spcAft>
                <a:spcPts val="0"/>
              </a:spcAft>
              <a:buSzPts val="1600"/>
              <a:buNone/>
            </a:pPr>
            <a:endParaRPr sz="1800" dirty="0">
              <a:solidFill>
                <a:schemeClr val="dk1"/>
              </a:solidFill>
            </a:endParaRPr>
          </a:p>
          <a:p>
            <a:pPr marL="457200" lvl="0" indent="0" rtl="0">
              <a:lnSpc>
                <a:spcPct val="100000"/>
              </a:lnSpc>
              <a:spcBef>
                <a:spcPts val="480"/>
              </a:spcBef>
              <a:spcAft>
                <a:spcPts val="0"/>
              </a:spcAft>
              <a:buSzPts val="1600"/>
              <a:buNone/>
            </a:pPr>
            <a:endParaRPr sz="1800" dirty="0">
              <a:solidFill>
                <a:schemeClr val="dk1"/>
              </a:solidFill>
            </a:endParaRPr>
          </a:p>
          <a:p>
            <a:pPr marL="457200" lvl="0" indent="0" rtl="0">
              <a:lnSpc>
                <a:spcPct val="100000"/>
              </a:lnSpc>
              <a:spcBef>
                <a:spcPts val="480"/>
              </a:spcBef>
              <a:spcAft>
                <a:spcPts val="0"/>
              </a:spcAft>
              <a:buSzPts val="1600"/>
              <a:buNone/>
            </a:pPr>
            <a:br>
              <a:rPr lang="en" sz="1800" dirty="0">
                <a:solidFill>
                  <a:schemeClr val="dk1"/>
                </a:solidFill>
              </a:rPr>
            </a:br>
            <a:br>
              <a:rPr lang="en" sz="1800" dirty="0">
                <a:solidFill>
                  <a:schemeClr val="dk1"/>
                </a:solidFill>
              </a:rPr>
            </a:br>
            <a:br>
              <a:rPr lang="en" dirty="0">
                <a:solidFill>
                  <a:schemeClr val="dk1"/>
                </a:solidFill>
              </a:rPr>
            </a:br>
            <a:endParaRPr dirty="0">
              <a:solidFill>
                <a:schemeClr val="dk1"/>
              </a:solidFill>
            </a:endParaRPr>
          </a:p>
          <a:p>
            <a:pPr marL="0" lvl="0" indent="0" algn="ctr" rtl="0">
              <a:lnSpc>
                <a:spcPct val="100000"/>
              </a:lnSpc>
              <a:spcBef>
                <a:spcPts val="480"/>
              </a:spcBef>
              <a:spcAft>
                <a:spcPts val="0"/>
              </a:spcAft>
              <a:buSzPts val="1600"/>
              <a:buNone/>
            </a:pPr>
            <a:endParaRPr dirty="0">
              <a:solidFill>
                <a:schemeClr val="dk1"/>
              </a:solidFill>
            </a:endParaRPr>
          </a:p>
        </p:txBody>
      </p:sp>
      <p:sp>
        <p:nvSpPr>
          <p:cNvPr id="957" name="Google Shape;957;p48"/>
          <p:cNvSpPr/>
          <p:nvPr/>
        </p:nvSpPr>
        <p:spPr>
          <a:xfrm>
            <a:off x="2035472" y="3960500"/>
            <a:ext cx="5287200" cy="610800"/>
          </a:xfrm>
          <a:prstGeom prst="rect">
            <a:avLst/>
          </a:prstGeom>
          <a:solidFill>
            <a:srgbClr val="6D9EEB"/>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400" b="1" i="0" u="none" strike="noStrike" cap="none">
                <a:solidFill>
                  <a:srgbClr val="FFFFFF"/>
                </a:solidFill>
                <a:latin typeface="Arial"/>
                <a:ea typeface="Arial"/>
                <a:cs typeface="Arial"/>
                <a:sym typeface="Arial"/>
              </a:rPr>
              <a:t>System Tables</a:t>
            </a:r>
            <a:endParaRPr sz="2400" b="1" i="0" u="none" strike="noStrike" cap="none">
              <a:solidFill>
                <a:srgbClr val="FFFFFF"/>
              </a:solidFill>
              <a:latin typeface="Arial"/>
              <a:ea typeface="Arial"/>
              <a:cs typeface="Arial"/>
              <a:sym typeface="Arial"/>
            </a:endParaRPr>
          </a:p>
        </p:txBody>
      </p:sp>
      <p:sp>
        <p:nvSpPr>
          <p:cNvPr id="958" name="Google Shape;958;p48"/>
          <p:cNvSpPr/>
          <p:nvPr/>
        </p:nvSpPr>
        <p:spPr>
          <a:xfrm>
            <a:off x="2035472" y="3119483"/>
            <a:ext cx="5287200" cy="610800"/>
          </a:xfrm>
          <a:prstGeom prst="rect">
            <a:avLst/>
          </a:prstGeom>
          <a:solidFill>
            <a:srgbClr val="6D9EEB"/>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rgbClr val="FFFFFF"/>
                </a:solidFill>
                <a:latin typeface="Arial"/>
                <a:ea typeface="Arial"/>
                <a:cs typeface="Arial"/>
                <a:sym typeface="Arial"/>
              </a:rPr>
              <a:t>Worksheets &amp; Views</a:t>
            </a:r>
            <a:endParaRPr sz="2400" b="1" i="0" u="none" strike="noStrike" cap="none" dirty="0">
              <a:solidFill>
                <a:srgbClr val="FFFFFF"/>
              </a:solidFill>
              <a:latin typeface="Arial"/>
              <a:ea typeface="Arial"/>
              <a:cs typeface="Arial"/>
              <a:sym typeface="Arial"/>
            </a:endParaRPr>
          </a:p>
        </p:txBody>
      </p:sp>
      <p:sp>
        <p:nvSpPr>
          <p:cNvPr id="959" name="Google Shape;959;p48"/>
          <p:cNvSpPr/>
          <p:nvPr/>
        </p:nvSpPr>
        <p:spPr>
          <a:xfrm>
            <a:off x="3867522" y="2278475"/>
            <a:ext cx="3455400" cy="610800"/>
          </a:xfrm>
          <a:prstGeom prst="rect">
            <a:avLst/>
          </a:prstGeom>
          <a:solidFill>
            <a:srgbClr val="6D9EEB"/>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Arial"/>
                <a:ea typeface="Arial"/>
                <a:cs typeface="Arial"/>
                <a:sym typeface="Arial"/>
              </a:rPr>
              <a:t>Answers &amp; Pinboards</a:t>
            </a:r>
            <a:endParaRPr sz="2400" b="1" i="0" u="none" strike="noStrike" cap="none">
              <a:solidFill>
                <a:srgbClr val="FFFFFF"/>
              </a:solidFill>
              <a:latin typeface="Arial"/>
              <a:ea typeface="Arial"/>
              <a:cs typeface="Arial"/>
              <a:sym typeface="Arial"/>
            </a:endParaRPr>
          </a:p>
        </p:txBody>
      </p:sp>
      <p:sp>
        <p:nvSpPr>
          <p:cNvPr id="960" name="Google Shape;960;p48"/>
          <p:cNvSpPr/>
          <p:nvPr/>
        </p:nvSpPr>
        <p:spPr>
          <a:xfrm>
            <a:off x="2035472" y="2278463"/>
            <a:ext cx="1590900" cy="610800"/>
          </a:xfrm>
          <a:prstGeom prst="rect">
            <a:avLst/>
          </a:prstGeom>
          <a:solidFill>
            <a:srgbClr val="6D9EEB"/>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err="1">
                <a:solidFill>
                  <a:srgbClr val="FFFFFF"/>
                </a:solidFill>
                <a:latin typeface="Arial"/>
                <a:ea typeface="Arial"/>
                <a:cs typeface="Arial"/>
                <a:sym typeface="Arial"/>
              </a:rPr>
              <a:t>SpotIQ</a:t>
            </a:r>
            <a:endParaRPr sz="2400" b="1" i="0" u="none" strike="noStrike" cap="none" dirty="0">
              <a:solidFill>
                <a:srgbClr val="FFFFFF"/>
              </a:solidFill>
              <a:latin typeface="Arial"/>
              <a:ea typeface="Arial"/>
              <a:cs typeface="Arial"/>
              <a:sym typeface="Aria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48</a:t>
            </a:fld>
            <a:endParaRPr lang="uk-UA"/>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4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Dependencies</a:t>
            </a:r>
            <a:endParaRPr/>
          </a:p>
        </p:txBody>
      </p:sp>
      <p:sp>
        <p:nvSpPr>
          <p:cNvPr id="5" name="Google Shape;956;p48"/>
          <p:cNvSpPr txBox="1">
            <a:spLocks/>
          </p:cNvSpPr>
          <p:nvPr/>
        </p:nvSpPr>
        <p:spPr>
          <a:xfrm>
            <a:off x="270027" y="961403"/>
            <a:ext cx="8416643" cy="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Font typeface="Arial"/>
              <a:buNone/>
            </a:pPr>
            <a:r>
              <a:rPr lang="en" sz="1800" dirty="0" err="1"/>
              <a:t>ThoughtSpot</a:t>
            </a:r>
            <a:r>
              <a:rPr lang="en" sz="1800" dirty="0"/>
              <a:t> </a:t>
            </a:r>
            <a:r>
              <a:rPr lang="en-US" sz="1800" dirty="0"/>
              <a:t>will warn you if you try to delete an object with dependents. You must delete all dependents first! From the Data page, open a table, and click Dependents to see a list of all dependents for an object.</a:t>
            </a:r>
            <a:endParaRPr lang="en" sz="1800" dirty="0"/>
          </a:p>
          <a:p>
            <a:pPr indent="0">
              <a:spcBef>
                <a:spcPts val="480"/>
              </a:spcBef>
              <a:buFont typeface="Arial"/>
              <a:buNone/>
            </a:pPr>
            <a:endParaRPr lang="en" sz="1800" dirty="0"/>
          </a:p>
          <a:p>
            <a:pPr indent="0">
              <a:spcBef>
                <a:spcPts val="480"/>
              </a:spcBef>
              <a:buFont typeface="Arial"/>
              <a:buNone/>
            </a:pPr>
            <a:br>
              <a:rPr lang="en" sz="1800" dirty="0"/>
            </a:br>
            <a:br>
              <a:rPr lang="en" sz="1800" dirty="0"/>
            </a:br>
            <a:br>
              <a:rPr lang="en" dirty="0"/>
            </a:br>
            <a:endParaRPr lang="en" dirty="0"/>
          </a:p>
          <a:p>
            <a:pPr marL="0" indent="0" algn="ctr">
              <a:spcBef>
                <a:spcPts val="480"/>
              </a:spcBef>
              <a:buFont typeface="Arial"/>
              <a:buNone/>
            </a:pPr>
            <a:endParaRPr lang="e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49</a:t>
            </a:fld>
            <a:endParaRPr lang="uk-UA"/>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981" y="2162855"/>
            <a:ext cx="5568777" cy="2604408"/>
          </a:xfrm>
          <a:prstGeom prst="rect">
            <a:avLst/>
          </a:prstGeom>
          <a:ln>
            <a:solidFill>
              <a:schemeClr val="tx1">
                <a:lumMod val="50000"/>
                <a:lumOff val="50000"/>
              </a:schemeClr>
            </a:solidFill>
          </a:ln>
        </p:spPr>
      </p:pic>
      <p:sp>
        <p:nvSpPr>
          <p:cNvPr id="8" name="Rounded Rectangle 7"/>
          <p:cNvSpPr/>
          <p:nvPr/>
        </p:nvSpPr>
        <p:spPr>
          <a:xfrm>
            <a:off x="3867429" y="2803893"/>
            <a:ext cx="786949" cy="25487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8"/>
          <p:cNvSpPr txBox="1">
            <a:spLocks noGrp="1"/>
          </p:cNvSpPr>
          <p:nvPr>
            <p:ph type="title"/>
          </p:nvPr>
        </p:nvSpPr>
        <p:spPr>
          <a:xfrm>
            <a:off x="262269" y="7858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dirty="0">
                <a:solidFill>
                  <a:srgbClr val="2E3037"/>
                </a:solidFill>
              </a:rPr>
              <a:t>View the data</a:t>
            </a:r>
            <a:endParaRPr sz="2600" dirty="0">
              <a:solidFill>
                <a:srgbClr val="2E3037"/>
              </a:solidFill>
            </a:endParaRPr>
          </a:p>
        </p:txBody>
      </p:sp>
      <p:sp>
        <p:nvSpPr>
          <p:cNvPr id="436" name="Google Shape;436;p18"/>
          <p:cNvSpPr txBox="1">
            <a:spLocks noGrp="1"/>
          </p:cNvSpPr>
          <p:nvPr>
            <p:ph type="body" idx="1"/>
          </p:nvPr>
        </p:nvSpPr>
        <p:spPr>
          <a:xfrm>
            <a:off x="397475" y="1063238"/>
            <a:ext cx="7820250" cy="21660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latin typeface="Helvetica Neue Light" panose="02000403000000020004" pitchFamily="2" charset="0"/>
                <a:ea typeface="Helvetica Neue Light" panose="02000403000000020004" pitchFamily="2" charset="0"/>
                <a:sym typeface="Helvetica Neue Light"/>
              </a:rPr>
              <a:t>The Data Objects tab of the Data page lists all tables and data sources available to you. You can apply stickers to data sources for easy retrieval.</a:t>
            </a: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a:t>
            </a:fld>
            <a:endParaRPr lang="uk-UA"/>
          </a:p>
        </p:txBody>
      </p:sp>
      <p:pic>
        <p:nvPicPr>
          <p:cNvPr id="3" name="Picture 2">
            <a:extLst>
              <a:ext uri="{FF2B5EF4-FFF2-40B4-BE49-F238E27FC236}">
                <a16:creationId xmlns:a16="http://schemas.microsoft.com/office/drawing/2014/main" id="{360F276F-F349-2342-A7F2-E3B491AA7B34}"/>
              </a:ext>
            </a:extLst>
          </p:cNvPr>
          <p:cNvPicPr>
            <a:picLocks noChangeAspect="1"/>
          </p:cNvPicPr>
          <p:nvPr/>
        </p:nvPicPr>
        <p:blipFill>
          <a:blip r:embed="rId3"/>
          <a:stretch>
            <a:fillRect/>
          </a:stretch>
        </p:blipFill>
        <p:spPr>
          <a:xfrm>
            <a:off x="1285903" y="2309861"/>
            <a:ext cx="6635931" cy="2093262"/>
          </a:xfrm>
          <a:prstGeom prst="rect">
            <a:avLst/>
          </a:prstGeom>
          <a:ln>
            <a:solidFill>
              <a:schemeClr val="bg1">
                <a:lumMod val="65000"/>
              </a:schemeClr>
            </a:solidFill>
          </a:ln>
        </p:spPr>
      </p:pic>
    </p:spTree>
    <p:extLst>
      <p:ext uri="{BB962C8B-B14F-4D97-AF65-F5344CB8AC3E}">
        <p14:creationId xmlns:p14="http://schemas.microsoft.com/office/powerpoint/2010/main" val="16373229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Dependencies</a:t>
            </a:r>
            <a:endParaRPr/>
          </a:p>
        </p:txBody>
      </p:sp>
      <p:sp>
        <p:nvSpPr>
          <p:cNvPr id="980" name="Google Shape;980;p51"/>
          <p:cNvSpPr txBox="1">
            <a:spLocks noGrp="1"/>
          </p:cNvSpPr>
          <p:nvPr>
            <p:ph type="body" idx="1"/>
          </p:nvPr>
        </p:nvSpPr>
        <p:spPr>
          <a:xfrm>
            <a:off x="379067" y="930850"/>
            <a:ext cx="82719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 sz="1800" dirty="0"/>
              <a:t>If you attempt to delete a worksheet, you’ll see a list of dependent answers and </a:t>
            </a:r>
            <a:r>
              <a:rPr lang="en" sz="1800" dirty="0" err="1"/>
              <a:t>pinboards</a:t>
            </a:r>
            <a:r>
              <a:rPr lang="en" sz="1800" dirty="0"/>
              <a:t>. Remove dependencies, and you will be able to delete the worksheet.</a:t>
            </a:r>
            <a:br>
              <a:rPr lang="en" sz="1800" dirty="0">
                <a:solidFill>
                  <a:schemeClr val="dk1"/>
                </a:solidFill>
              </a:rPr>
            </a:br>
            <a:endParaRPr sz="1800"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br>
              <a:rPr lang="en" dirty="0">
                <a:solidFill>
                  <a:schemeClr val="dk1"/>
                </a:solidFill>
              </a:rPr>
            </a:br>
            <a:br>
              <a:rPr lang="en" dirty="0">
                <a:solidFill>
                  <a:schemeClr val="dk1"/>
                </a:solidFill>
              </a:rPr>
            </a:br>
            <a:br>
              <a:rPr lang="en" dirty="0">
                <a:solidFill>
                  <a:schemeClr val="dk1"/>
                </a:solidFill>
              </a:rPr>
            </a:b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50</a:t>
            </a:fld>
            <a:endParaRPr lang="uk-UA"/>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172" y="2187727"/>
            <a:ext cx="4707463" cy="2440907"/>
          </a:xfrm>
          <a:prstGeom prst="rect">
            <a:avLst/>
          </a:prstGeom>
          <a:ln>
            <a:solidFill>
              <a:schemeClr val="tx1">
                <a:lumMod val="50000"/>
                <a:lumOff val="50000"/>
              </a:schemeClr>
            </a:solid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2"/>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b="1" dirty="0"/>
              <a:t>Views &amp; Materialized Views</a:t>
            </a:r>
            <a:endParaRP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53"/>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Views</a:t>
            </a:r>
            <a:endParaRPr/>
          </a:p>
        </p:txBody>
      </p:sp>
      <p:sp>
        <p:nvSpPr>
          <p:cNvPr id="992" name="Google Shape;992;p53"/>
          <p:cNvSpPr txBox="1">
            <a:spLocks noGrp="1"/>
          </p:cNvSpPr>
          <p:nvPr>
            <p:ph type="body" idx="1"/>
          </p:nvPr>
        </p:nvSpPr>
        <p:spPr>
          <a:xfrm>
            <a:off x="379067" y="930850"/>
            <a:ext cx="82719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 sz="1800" dirty="0"/>
              <a:t>When you want to do a search on top of another search...</a:t>
            </a: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endParaRPr dirty="0">
              <a:solidFill>
                <a:schemeClr val="dk1"/>
              </a:solidFill>
            </a:endParaRPr>
          </a:p>
          <a:p>
            <a:pPr marL="457200" lvl="0" indent="0" algn="l" rtl="0">
              <a:lnSpc>
                <a:spcPct val="100000"/>
              </a:lnSpc>
              <a:spcBef>
                <a:spcPts val="480"/>
              </a:spcBef>
              <a:spcAft>
                <a:spcPts val="0"/>
              </a:spcAft>
              <a:buSzPts val="1600"/>
              <a:buNone/>
            </a:pPr>
            <a:br>
              <a:rPr lang="en" dirty="0">
                <a:solidFill>
                  <a:schemeClr val="dk1"/>
                </a:solidFill>
              </a:rPr>
            </a:br>
            <a:br>
              <a:rPr lang="en" dirty="0">
                <a:solidFill>
                  <a:schemeClr val="dk1"/>
                </a:solidFill>
              </a:rPr>
            </a:br>
            <a:br>
              <a:rPr lang="en" dirty="0">
                <a:solidFill>
                  <a:schemeClr val="dk1"/>
                </a:solidFill>
              </a:rPr>
            </a:br>
            <a:endParaRPr dirty="0">
              <a:solidFill>
                <a:schemeClr val="dk1"/>
              </a:solidFill>
            </a:endParaRPr>
          </a:p>
          <a:p>
            <a:pPr marL="0" lvl="0" indent="0" algn="l" rtl="0">
              <a:lnSpc>
                <a:spcPct val="100000"/>
              </a:lnSpc>
              <a:spcBef>
                <a:spcPts val="480"/>
              </a:spcBef>
              <a:spcAft>
                <a:spcPts val="0"/>
              </a:spcAft>
              <a:buSzPts val="1600"/>
              <a:buNone/>
            </a:pPr>
            <a:endParaRPr dirty="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52</a:t>
            </a:fld>
            <a:endParaRPr lang="uk-UA"/>
          </a:p>
        </p:txBody>
      </p:sp>
      <p:pic>
        <p:nvPicPr>
          <p:cNvPr id="4" name="Picture 3">
            <a:extLst>
              <a:ext uri="{FF2B5EF4-FFF2-40B4-BE49-F238E27FC236}">
                <a16:creationId xmlns:a16="http://schemas.microsoft.com/office/drawing/2014/main" id="{8952A187-03CE-0B47-B905-8F84700AB6E7}"/>
              </a:ext>
            </a:extLst>
          </p:cNvPr>
          <p:cNvPicPr>
            <a:picLocks noChangeAspect="1"/>
          </p:cNvPicPr>
          <p:nvPr/>
        </p:nvPicPr>
        <p:blipFill>
          <a:blip r:embed="rId3"/>
          <a:stretch>
            <a:fillRect/>
          </a:stretch>
        </p:blipFill>
        <p:spPr>
          <a:xfrm>
            <a:off x="3082855" y="1637414"/>
            <a:ext cx="2978290" cy="302225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55"/>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Materialized Views</a:t>
            </a:r>
            <a:endParaRPr/>
          </a:p>
        </p:txBody>
      </p:sp>
      <p:pic>
        <p:nvPicPr>
          <p:cNvPr id="1007" name="Google Shape;1007;p55"/>
          <p:cNvPicPr preferRelativeResize="0"/>
          <p:nvPr/>
        </p:nvPicPr>
        <p:blipFill rotWithShape="1">
          <a:blip r:embed="rId3">
            <a:alphaModFix/>
          </a:blip>
          <a:srcRect/>
          <a:stretch/>
        </p:blipFill>
        <p:spPr>
          <a:xfrm>
            <a:off x="4282475" y="1029646"/>
            <a:ext cx="3771305" cy="3961455"/>
          </a:xfrm>
          <a:prstGeom prst="rect">
            <a:avLst/>
          </a:prstGeom>
          <a:noFill/>
          <a:ln w="9525" cap="flat" cmpd="sng">
            <a:solidFill>
              <a:srgbClr val="666666"/>
            </a:solidFill>
            <a:prstDash val="solid"/>
            <a:round/>
            <a:headEnd type="none" w="sm" len="sm"/>
            <a:tailEnd type="none" w="sm" len="sm"/>
          </a:ln>
        </p:spPr>
      </p:pic>
      <p:sp>
        <p:nvSpPr>
          <p:cNvPr id="1008" name="Google Shape;1008;p55"/>
          <p:cNvSpPr txBox="1"/>
          <p:nvPr/>
        </p:nvSpPr>
        <p:spPr>
          <a:xfrm>
            <a:off x="473800" y="1029650"/>
            <a:ext cx="3366900" cy="13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800" b="0" i="0" u="none" strike="noStrike" cap="none" dirty="0">
                <a:solidFill>
                  <a:srgbClr val="000000"/>
                </a:solidFill>
                <a:latin typeface="Helvetica Neue"/>
                <a:ea typeface="Helvetica Neue"/>
                <a:cs typeface="Helvetica Neue"/>
                <a:sym typeface="Helvetica Neue"/>
              </a:rPr>
              <a:t>Speed up performance by pre-computing the data and storing it in memory.</a:t>
            </a:r>
            <a:endParaRPr sz="1800" b="0" i="0" u="none" strike="noStrike" cap="none" dirty="0">
              <a:solidFill>
                <a:srgbClr val="000000"/>
              </a:solidFill>
              <a:latin typeface="Helvetica Neue"/>
              <a:ea typeface="Helvetica Neue"/>
              <a:cs typeface="Helvetica Neue"/>
              <a:sym typeface="Helvetica Neue"/>
            </a:endParaRPr>
          </a:p>
        </p:txBody>
      </p:sp>
      <p:pic>
        <p:nvPicPr>
          <p:cNvPr id="1009" name="Google Shape;1009;p55"/>
          <p:cNvPicPr preferRelativeResize="0"/>
          <p:nvPr/>
        </p:nvPicPr>
        <p:blipFill rotWithShape="1">
          <a:blip r:embed="rId4">
            <a:alphaModFix/>
          </a:blip>
          <a:srcRect/>
          <a:stretch/>
        </p:blipFill>
        <p:spPr>
          <a:xfrm>
            <a:off x="473800" y="2411750"/>
            <a:ext cx="3409950" cy="25717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53</a:t>
            </a:fld>
            <a:endParaRPr lang="uk-UA"/>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6"/>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Materialization Status</a:t>
            </a:r>
            <a:endParaRPr/>
          </a:p>
        </p:txBody>
      </p:sp>
      <p:pic>
        <p:nvPicPr>
          <p:cNvPr id="1015" name="Google Shape;1015;p56"/>
          <p:cNvPicPr preferRelativeResize="0"/>
          <p:nvPr/>
        </p:nvPicPr>
        <p:blipFill rotWithShape="1">
          <a:blip r:embed="rId3">
            <a:alphaModFix/>
          </a:blip>
          <a:srcRect/>
          <a:stretch/>
        </p:blipFill>
        <p:spPr>
          <a:xfrm>
            <a:off x="3402000" y="1345346"/>
            <a:ext cx="5621725" cy="2836709"/>
          </a:xfrm>
          <a:prstGeom prst="rect">
            <a:avLst/>
          </a:prstGeom>
          <a:noFill/>
          <a:ln w="9525" cap="flat" cmpd="sng">
            <a:solidFill>
              <a:srgbClr val="666666"/>
            </a:solidFill>
            <a:prstDash val="solid"/>
            <a:round/>
            <a:headEnd type="none" w="sm" len="sm"/>
            <a:tailEnd type="none" w="sm" len="sm"/>
          </a:ln>
        </p:spPr>
      </p:pic>
      <p:pic>
        <p:nvPicPr>
          <p:cNvPr id="1016" name="Google Shape;1016;p56"/>
          <p:cNvPicPr preferRelativeResize="0"/>
          <p:nvPr/>
        </p:nvPicPr>
        <p:blipFill rotWithShape="1">
          <a:blip r:embed="rId4">
            <a:alphaModFix/>
          </a:blip>
          <a:srcRect/>
          <a:stretch/>
        </p:blipFill>
        <p:spPr>
          <a:xfrm>
            <a:off x="249225" y="1425096"/>
            <a:ext cx="3097200" cy="2756944"/>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54</a:t>
            </a:fld>
            <a:endParaRPr lang="uk-UA"/>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Materialized Views</a:t>
            </a:r>
            <a:endParaRPr/>
          </a:p>
        </p:txBody>
      </p:sp>
      <p:pic>
        <p:nvPicPr>
          <p:cNvPr id="1022" name="Google Shape;1022;p57"/>
          <p:cNvPicPr preferRelativeResize="0"/>
          <p:nvPr/>
        </p:nvPicPr>
        <p:blipFill rotWithShape="1">
          <a:blip r:embed="rId3">
            <a:alphaModFix/>
          </a:blip>
          <a:srcRect/>
          <a:stretch/>
        </p:blipFill>
        <p:spPr>
          <a:xfrm>
            <a:off x="304798" y="1061775"/>
            <a:ext cx="4261875" cy="2179050"/>
          </a:xfrm>
          <a:prstGeom prst="rect">
            <a:avLst/>
          </a:prstGeom>
          <a:noFill/>
          <a:ln w="9525" cap="flat" cmpd="sng">
            <a:solidFill>
              <a:srgbClr val="666666"/>
            </a:solidFill>
            <a:prstDash val="solid"/>
            <a:round/>
            <a:headEnd type="none" w="sm" len="sm"/>
            <a:tailEnd type="none" w="sm" len="sm"/>
          </a:ln>
        </p:spPr>
      </p:pic>
      <p:pic>
        <p:nvPicPr>
          <p:cNvPr id="1023" name="Google Shape;1023;p57"/>
          <p:cNvPicPr preferRelativeResize="0"/>
          <p:nvPr/>
        </p:nvPicPr>
        <p:blipFill rotWithShape="1">
          <a:blip r:embed="rId4">
            <a:alphaModFix/>
          </a:blip>
          <a:srcRect/>
          <a:stretch/>
        </p:blipFill>
        <p:spPr>
          <a:xfrm>
            <a:off x="4262450" y="1392750"/>
            <a:ext cx="4054450" cy="3390125"/>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55</a:t>
            </a:fld>
            <a:endParaRPr lang="uk-UA"/>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58"/>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Dematerialize Views</a:t>
            </a:r>
            <a:endParaRPr/>
          </a:p>
        </p:txBody>
      </p:sp>
      <p:pic>
        <p:nvPicPr>
          <p:cNvPr id="1029" name="Google Shape;1029;p58"/>
          <p:cNvPicPr preferRelativeResize="0"/>
          <p:nvPr/>
        </p:nvPicPr>
        <p:blipFill rotWithShape="1">
          <a:blip r:embed="rId3">
            <a:alphaModFix/>
          </a:blip>
          <a:srcRect/>
          <a:stretch/>
        </p:blipFill>
        <p:spPr>
          <a:xfrm>
            <a:off x="3880449" y="2668421"/>
            <a:ext cx="5127200" cy="2050880"/>
          </a:xfrm>
          <a:prstGeom prst="rect">
            <a:avLst/>
          </a:prstGeom>
          <a:noFill/>
          <a:ln w="9525" cap="flat" cmpd="sng">
            <a:solidFill>
              <a:srgbClr val="666666"/>
            </a:solidFill>
            <a:prstDash val="solid"/>
            <a:round/>
            <a:headEnd type="none" w="sm" len="sm"/>
            <a:tailEnd type="none" w="sm" len="sm"/>
          </a:ln>
        </p:spPr>
      </p:pic>
      <p:sp>
        <p:nvSpPr>
          <p:cNvPr id="1030" name="Google Shape;1030;p58"/>
          <p:cNvSpPr txBox="1"/>
          <p:nvPr/>
        </p:nvSpPr>
        <p:spPr>
          <a:xfrm>
            <a:off x="3937225" y="1415845"/>
            <a:ext cx="5070300" cy="11340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Free up space in memory, or delete a view you no longer need.</a:t>
            </a:r>
            <a:endParaRPr sz="1800" b="0" i="0" u="none" strike="noStrike" cap="none">
              <a:solidFill>
                <a:srgbClr val="000000"/>
              </a:solidFill>
              <a:latin typeface="Helvetica Neue"/>
              <a:ea typeface="Helvetica Neue"/>
              <a:cs typeface="Helvetica Neue"/>
              <a:sym typeface="Helvetica Neue"/>
            </a:endParaRPr>
          </a:p>
        </p:txBody>
      </p:sp>
      <p:pic>
        <p:nvPicPr>
          <p:cNvPr id="1031" name="Google Shape;1031;p58"/>
          <p:cNvPicPr preferRelativeResize="0"/>
          <p:nvPr/>
        </p:nvPicPr>
        <p:blipFill rotWithShape="1">
          <a:blip r:embed="rId4">
            <a:alphaModFix/>
          </a:blip>
          <a:srcRect/>
          <a:stretch/>
        </p:blipFill>
        <p:spPr>
          <a:xfrm>
            <a:off x="304800" y="1490321"/>
            <a:ext cx="3390900" cy="32289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56</a:t>
            </a:fld>
            <a:endParaRPr lang="uk-UA"/>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5c148845de_0_352"/>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a:t>Managing Experts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5c148845de_0_356"/>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900"/>
              <a:buFont typeface="Helvetica Neue"/>
              <a:buNone/>
            </a:pPr>
            <a:r>
              <a:rPr lang="en"/>
              <a:t>Ask an expert- Manage Experts</a:t>
            </a:r>
            <a:endParaRPr/>
          </a:p>
        </p:txBody>
      </p:sp>
      <p:sp>
        <p:nvSpPr>
          <p:cNvPr id="1050" name="Google Shape;1050;g5c148845de_0_356"/>
          <p:cNvSpPr txBox="1">
            <a:spLocks noGrp="1"/>
          </p:cNvSpPr>
          <p:nvPr>
            <p:ph type="body" idx="1"/>
          </p:nvPr>
        </p:nvSpPr>
        <p:spPr>
          <a:xfrm>
            <a:off x="405020" y="1000916"/>
            <a:ext cx="8072700" cy="1451400"/>
          </a:xfrm>
          <a:prstGeom prst="rect">
            <a:avLst/>
          </a:prstGeom>
          <a:noFill/>
          <a:ln>
            <a:noFill/>
          </a:ln>
        </p:spPr>
        <p:txBody>
          <a:bodyPr spcFirstLastPara="1" wrap="square" lIns="91425" tIns="91425" rIns="91425" bIns="91425" anchor="t" anchorCtr="0">
            <a:noAutofit/>
          </a:bodyPr>
          <a:lstStyle/>
          <a:p>
            <a:pPr lvl="0" indent="-342900">
              <a:spcBef>
                <a:spcPts val="480"/>
              </a:spcBef>
              <a:buSzPts val="1800"/>
              <a:buFont typeface="Helvetica Neue Light"/>
              <a:buChar char="•"/>
            </a:pPr>
            <a:r>
              <a:rPr lang="en-US" sz="1800" dirty="0">
                <a:latin typeface="Helvetica Neue" charset="0"/>
                <a:ea typeface="Helvetica Neue" charset="0"/>
                <a:cs typeface="Helvetica Neue" charset="0"/>
                <a:sym typeface="Helvetica Neue Light"/>
              </a:rPr>
              <a:t>Ask An Expert requests go to the person (or people) in your company who know the data source well, and how to search on it in ThoughtSpot. </a:t>
            </a:r>
          </a:p>
          <a:p>
            <a:pPr lvl="0" indent="-342900">
              <a:spcBef>
                <a:spcPts val="480"/>
              </a:spcBef>
              <a:buSzPts val="1800"/>
              <a:buFont typeface="Helvetica Neue Light"/>
              <a:buChar char="•"/>
            </a:pPr>
            <a:r>
              <a:rPr lang="en-US" sz="1800" dirty="0">
                <a:latin typeface="Helvetica Neue" charset="0"/>
                <a:ea typeface="Helvetica Neue" charset="0"/>
                <a:cs typeface="Helvetica Neue" charset="0"/>
                <a:sym typeface="Helvetica Neue Light"/>
              </a:rPr>
              <a:t>Administrators can add Expert(s) to any data source.</a:t>
            </a:r>
            <a:endParaRPr sz="1800" dirty="0">
              <a:latin typeface="Helvetica Neue" charset="0"/>
              <a:ea typeface="Helvetica Neue" charset="0"/>
              <a:cs typeface="Helvetica Neue" charset="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pic>
        <p:nvPicPr>
          <p:cNvPr id="1051" name="Google Shape;1051;g5c148845de_0_356"/>
          <p:cNvPicPr preferRelativeResize="0"/>
          <p:nvPr/>
        </p:nvPicPr>
        <p:blipFill rotWithShape="1">
          <a:blip r:embed="rId3">
            <a:alphaModFix/>
          </a:blip>
          <a:srcRect/>
          <a:stretch/>
        </p:blipFill>
        <p:spPr>
          <a:xfrm>
            <a:off x="166125" y="2661203"/>
            <a:ext cx="5870044" cy="2034024"/>
          </a:xfrm>
          <a:prstGeom prst="rect">
            <a:avLst/>
          </a:prstGeom>
          <a:noFill/>
          <a:ln w="9525" cap="flat" cmpd="sng">
            <a:solidFill>
              <a:srgbClr val="666666"/>
            </a:solidFill>
            <a:prstDash val="solid"/>
            <a:round/>
            <a:headEnd type="none" w="sm" len="sm"/>
            <a:tailEnd type="none" w="sm" len="sm"/>
          </a:ln>
          <a:effectLst>
            <a:outerShdw blurRad="57150" dist="19050" dir="5400000" algn="bl" rotWithShape="0">
              <a:srgbClr val="000000">
                <a:alpha val="49411"/>
              </a:srgbClr>
            </a:outerShdw>
          </a:effectLst>
        </p:spPr>
      </p:pic>
      <p:pic>
        <p:nvPicPr>
          <p:cNvPr id="1052" name="Google Shape;1052;g5c148845de_0_356"/>
          <p:cNvPicPr preferRelativeResize="0"/>
          <p:nvPr/>
        </p:nvPicPr>
        <p:blipFill rotWithShape="1">
          <a:blip r:embed="rId4">
            <a:alphaModFix/>
          </a:blip>
          <a:srcRect l="5173" t="11893" r="7283" b="13401"/>
          <a:stretch/>
        </p:blipFill>
        <p:spPr>
          <a:xfrm>
            <a:off x="6172000" y="2661275"/>
            <a:ext cx="2805875" cy="1604851"/>
          </a:xfrm>
          <a:prstGeom prst="rect">
            <a:avLst/>
          </a:prstGeom>
          <a:noFill/>
          <a:ln>
            <a:noFill/>
          </a:ln>
        </p:spPr>
      </p:pic>
      <p:sp>
        <p:nvSpPr>
          <p:cNvPr id="1053" name="Google Shape;1053;g5c148845de_0_356"/>
          <p:cNvSpPr/>
          <p:nvPr/>
        </p:nvSpPr>
        <p:spPr>
          <a:xfrm>
            <a:off x="5135525" y="3491075"/>
            <a:ext cx="709500" cy="18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4" name="Google Shape;1054;g5c148845de_0_356"/>
          <p:cNvCxnSpPr>
            <a:stCxn id="1053" idx="3"/>
          </p:cNvCxnSpPr>
          <p:nvPr/>
        </p:nvCxnSpPr>
        <p:spPr>
          <a:xfrm rot="10800000" flipH="1">
            <a:off x="5845025" y="2906675"/>
            <a:ext cx="444900" cy="674700"/>
          </a:xfrm>
          <a:prstGeom prst="straightConnector1">
            <a:avLst/>
          </a:prstGeom>
          <a:noFill/>
          <a:ln w="28575" cap="flat" cmpd="sng">
            <a:solidFill>
              <a:srgbClr val="FF0000"/>
            </a:solidFill>
            <a:prstDash val="solid"/>
            <a:round/>
            <a:headEnd type="none" w="sm" len="sm"/>
            <a:tailEnd type="triangle" w="med" len="med"/>
          </a:ln>
        </p:spPr>
      </p:cxn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58</a:t>
            </a:fld>
            <a:endParaRPr lang="uk-UA"/>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5c148845de_0_725"/>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900"/>
              <a:buFont typeface="Helvetica Neue"/>
              <a:buNone/>
            </a:pPr>
            <a:r>
              <a:rPr lang="en" dirty="0"/>
              <a:t>Ask an </a:t>
            </a:r>
            <a:r>
              <a:rPr lang="en-US" dirty="0"/>
              <a:t>E</a:t>
            </a:r>
            <a:r>
              <a:rPr lang="en" dirty="0" err="1"/>
              <a:t>xpert</a:t>
            </a:r>
            <a:r>
              <a:rPr lang="en" dirty="0"/>
              <a:t>- Manage requests</a:t>
            </a:r>
            <a:endParaRPr dirty="0"/>
          </a:p>
        </p:txBody>
      </p:sp>
      <p:sp>
        <p:nvSpPr>
          <p:cNvPr id="1061" name="Google Shape;1061;g5c148845de_0_725"/>
          <p:cNvSpPr txBox="1">
            <a:spLocks noGrp="1"/>
          </p:cNvSpPr>
          <p:nvPr>
            <p:ph type="body" idx="1"/>
          </p:nvPr>
        </p:nvSpPr>
        <p:spPr>
          <a:xfrm>
            <a:off x="398875" y="865438"/>
            <a:ext cx="8085000" cy="191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480"/>
              </a:spcBef>
              <a:spcAft>
                <a:spcPts val="0"/>
              </a:spcAft>
              <a:buSzPts val="1800"/>
              <a:buFont typeface="Helvetica Neue Light"/>
              <a:buChar char="•"/>
            </a:pPr>
            <a:r>
              <a:rPr lang="en" sz="1800" dirty="0">
                <a:latin typeface="Helvetica Neue" charset="0"/>
                <a:ea typeface="Helvetica Neue" charset="0"/>
                <a:cs typeface="Helvetica Neue" charset="0"/>
                <a:sym typeface="Helvetica Neue Light"/>
              </a:rPr>
              <a:t>See status, requestor, modified</a:t>
            </a:r>
            <a:endParaRPr sz="1800" dirty="0">
              <a:latin typeface="Helvetica Neue" charset="0"/>
              <a:ea typeface="Helvetica Neue" charset="0"/>
              <a:cs typeface="Helvetica Neue" charset="0"/>
              <a:sym typeface="Helvetica Neue Light"/>
            </a:endParaRPr>
          </a:p>
          <a:p>
            <a:pPr marL="457200" marR="0" lvl="0" indent="-342900" algn="l" rtl="0">
              <a:lnSpc>
                <a:spcPct val="100000"/>
              </a:lnSpc>
              <a:spcBef>
                <a:spcPts val="480"/>
              </a:spcBef>
              <a:spcAft>
                <a:spcPts val="0"/>
              </a:spcAft>
              <a:buSzPts val="1800"/>
              <a:buFont typeface="Helvetica Neue Light"/>
              <a:buChar char="•"/>
            </a:pPr>
            <a:r>
              <a:rPr lang="en" sz="1800" dirty="0">
                <a:latin typeface="Helvetica Neue" charset="0"/>
                <a:ea typeface="Helvetica Neue" charset="0"/>
                <a:cs typeface="Helvetica Neue" charset="0"/>
                <a:sym typeface="Helvetica Neue Light"/>
              </a:rPr>
              <a:t>Filter by Resolved | Unresolved</a:t>
            </a:r>
            <a:endParaRPr sz="1800" dirty="0">
              <a:latin typeface="Helvetica Neue" charset="0"/>
              <a:ea typeface="Helvetica Neue" charset="0"/>
              <a:cs typeface="Helvetica Neue" charset="0"/>
              <a:sym typeface="Helvetica Neue Light"/>
            </a:endParaRPr>
          </a:p>
          <a:p>
            <a:pPr marL="457200" marR="0" lvl="0" indent="-342900" algn="l" rtl="0">
              <a:lnSpc>
                <a:spcPct val="100000"/>
              </a:lnSpc>
              <a:spcBef>
                <a:spcPts val="480"/>
              </a:spcBef>
              <a:spcAft>
                <a:spcPts val="0"/>
              </a:spcAft>
              <a:buSzPts val="1800"/>
              <a:buFont typeface="Helvetica Neue Light"/>
              <a:buChar char="•"/>
            </a:pPr>
            <a:r>
              <a:rPr lang="en" sz="1800" dirty="0">
                <a:latin typeface="Helvetica Neue" charset="0"/>
                <a:ea typeface="Helvetica Neue" charset="0"/>
                <a:cs typeface="Helvetica Neue" charset="0"/>
                <a:sym typeface="Helvetica Neue Light"/>
              </a:rPr>
              <a:t>Click to navigate to the associated chart or table, and resolve it</a:t>
            </a:r>
            <a:endParaRPr sz="1800" dirty="0">
              <a:latin typeface="Helvetica Neue" charset="0"/>
              <a:ea typeface="Helvetica Neue" charset="0"/>
              <a:cs typeface="Helvetica Neue" charset="0"/>
              <a:sym typeface="Helvetica Neue Light"/>
            </a:endParaRPr>
          </a:p>
          <a:p>
            <a:pPr marL="306097" marR="0" lvl="0" indent="0" algn="l" rtl="0">
              <a:lnSpc>
                <a:spcPct val="100000"/>
              </a:lnSpc>
              <a:spcBef>
                <a:spcPts val="480"/>
              </a:spcBef>
              <a:spcAft>
                <a:spcPts val="0"/>
              </a:spcAft>
              <a:buSzPts val="1600"/>
              <a:buNone/>
            </a:pPr>
            <a:endParaRPr sz="1800" dirty="0">
              <a:latin typeface="Helvetica Neue Light"/>
              <a:ea typeface="Helvetica Neue Light"/>
              <a:cs typeface="Helvetica Neue Light"/>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59</a:t>
            </a:fld>
            <a:endParaRPr lang="uk-UA"/>
          </a:p>
        </p:txBody>
      </p:sp>
      <p:pic>
        <p:nvPicPr>
          <p:cNvPr id="3" name="Picture 2">
            <a:extLst>
              <a:ext uri="{FF2B5EF4-FFF2-40B4-BE49-F238E27FC236}">
                <a16:creationId xmlns:a16="http://schemas.microsoft.com/office/drawing/2014/main" id="{26C60691-720A-F64C-80E4-BD33B49B741D}"/>
              </a:ext>
            </a:extLst>
          </p:cNvPr>
          <p:cNvPicPr>
            <a:picLocks noChangeAspect="1"/>
          </p:cNvPicPr>
          <p:nvPr/>
        </p:nvPicPr>
        <p:blipFill>
          <a:blip r:embed="rId3"/>
          <a:stretch>
            <a:fillRect/>
          </a:stretch>
        </p:blipFill>
        <p:spPr>
          <a:xfrm>
            <a:off x="3343150" y="2431440"/>
            <a:ext cx="2457699" cy="2304571"/>
          </a:xfrm>
          <a:prstGeom prst="rect">
            <a:avLst/>
          </a:prstGeom>
        </p:spPr>
      </p:pic>
      <p:sp>
        <p:nvSpPr>
          <p:cNvPr id="1063" name="Google Shape;1063;g5c148845de_0_725"/>
          <p:cNvSpPr/>
          <p:nvPr/>
        </p:nvSpPr>
        <p:spPr>
          <a:xfrm>
            <a:off x="3441085" y="4294195"/>
            <a:ext cx="2359764" cy="41522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5c148845de_0_725"/>
          <p:cNvSpPr/>
          <p:nvPr/>
        </p:nvSpPr>
        <p:spPr>
          <a:xfrm>
            <a:off x="5186797" y="2471962"/>
            <a:ext cx="735538" cy="41522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8"/>
          <p:cNvSpPr txBox="1">
            <a:spLocks noGrp="1"/>
          </p:cNvSpPr>
          <p:nvPr>
            <p:ph type="title"/>
          </p:nvPr>
        </p:nvSpPr>
        <p:spPr>
          <a:xfrm>
            <a:off x="262269" y="7858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dirty="0">
                <a:solidFill>
                  <a:srgbClr val="2E3037"/>
                </a:solidFill>
              </a:rPr>
              <a:t>Using Stickers</a:t>
            </a:r>
            <a:endParaRPr sz="2600" dirty="0">
              <a:solidFill>
                <a:srgbClr val="2E3037"/>
              </a:solidFill>
            </a:endParaRPr>
          </a:p>
        </p:txBody>
      </p:sp>
      <p:sp>
        <p:nvSpPr>
          <p:cNvPr id="436" name="Google Shape;436;p18"/>
          <p:cNvSpPr txBox="1">
            <a:spLocks noGrp="1"/>
          </p:cNvSpPr>
          <p:nvPr>
            <p:ph type="body" idx="1"/>
          </p:nvPr>
        </p:nvSpPr>
        <p:spPr>
          <a:xfrm>
            <a:off x="397475" y="1063238"/>
            <a:ext cx="7820250" cy="21660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latin typeface="Helvetica Neue Light" panose="02000403000000020004" pitchFamily="2" charset="0"/>
                <a:ea typeface="Helvetica Neue Light" panose="02000403000000020004" pitchFamily="2" charset="0"/>
                <a:sym typeface="Helvetica Neue Light"/>
              </a:rPr>
              <a:t>You can use stickers to make it easier to find objects in ThoughtSpot! Everyone can see them, and you can use them to tag Answers, data sources, and </a:t>
            </a:r>
            <a:r>
              <a:rPr lang="en-US" sz="1800" dirty="0" err="1">
                <a:latin typeface="Helvetica Neue Light" panose="02000403000000020004" pitchFamily="2" charset="0"/>
                <a:ea typeface="Helvetica Neue Light" panose="02000403000000020004" pitchFamily="2" charset="0"/>
                <a:sym typeface="Helvetica Neue Light"/>
              </a:rPr>
              <a:t>Pinboards</a:t>
            </a:r>
            <a:r>
              <a:rPr lang="en-US" sz="1800" dirty="0">
                <a:latin typeface="Helvetica Neue Light" panose="02000403000000020004" pitchFamily="2" charset="0"/>
                <a:ea typeface="Helvetica Neue Light" panose="02000403000000020004" pitchFamily="2" charset="0"/>
                <a:sym typeface="Helvetica Neue Light"/>
              </a:rPr>
              <a:t>. </a:t>
            </a: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sym typeface="Helvetica Neue"/>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a:t>
            </a:fld>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825" y="2152844"/>
            <a:ext cx="3692939" cy="2519405"/>
          </a:xfrm>
          <a:prstGeom prst="rect">
            <a:avLst/>
          </a:prstGeom>
          <a:ln>
            <a:solidFill>
              <a:schemeClr val="tx1">
                <a:lumMod val="50000"/>
                <a:lumOff val="50000"/>
              </a:schemeClr>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1199"/>
          <a:stretch/>
        </p:blipFill>
        <p:spPr>
          <a:xfrm>
            <a:off x="730626" y="2336160"/>
            <a:ext cx="2720665" cy="2152775"/>
          </a:xfrm>
          <a:prstGeom prst="rect">
            <a:avLst/>
          </a:prstGeom>
          <a:ln>
            <a:solidFill>
              <a:schemeClr val="tx1">
                <a:lumMod val="50000"/>
                <a:lumOff val="50000"/>
              </a:schemeClr>
            </a:solidFill>
          </a:ln>
        </p:spPr>
      </p:pic>
    </p:spTree>
    <p:extLst>
      <p:ext uri="{BB962C8B-B14F-4D97-AF65-F5344CB8AC3E}">
        <p14:creationId xmlns:p14="http://schemas.microsoft.com/office/powerpoint/2010/main" val="172856655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9"/>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b="1" dirty="0"/>
              <a:t>Row Level Security</a:t>
            </a:r>
            <a:endParaRP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0"/>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Types of </a:t>
            </a:r>
            <a:r>
              <a:rPr lang="en" dirty="0"/>
              <a:t>Security</a:t>
            </a:r>
            <a:endParaRPr dirty="0"/>
          </a:p>
        </p:txBody>
      </p:sp>
      <p:sp>
        <p:nvSpPr>
          <p:cNvPr id="1076" name="Google Shape;1076;p60"/>
          <p:cNvSpPr txBox="1">
            <a:spLocks noGrp="1"/>
          </p:cNvSpPr>
          <p:nvPr>
            <p:ph type="body" idx="1"/>
          </p:nvPr>
        </p:nvSpPr>
        <p:spPr>
          <a:xfrm>
            <a:off x="367950" y="1007900"/>
            <a:ext cx="8480400" cy="33945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640"/>
              </a:spcBef>
              <a:spcAft>
                <a:spcPts val="0"/>
              </a:spcAft>
              <a:buClr>
                <a:srgbClr val="23242C"/>
              </a:buClr>
              <a:buSzPts val="1400"/>
              <a:buFont typeface="Proxima Nova"/>
              <a:buChar char="●"/>
            </a:pPr>
            <a:r>
              <a:rPr lang="en" sz="1800" dirty="0"/>
              <a:t>Login Security</a:t>
            </a:r>
            <a:endParaRPr sz="1800" dirty="0"/>
          </a:p>
          <a:p>
            <a:pPr marL="914400" marR="0" lvl="1" indent="-317500" algn="l" rtl="0">
              <a:spcBef>
                <a:spcPts val="0"/>
              </a:spcBef>
              <a:spcAft>
                <a:spcPts val="0"/>
              </a:spcAft>
              <a:buSzPts val="1400"/>
              <a:buChar char="○"/>
            </a:pPr>
            <a:r>
              <a:rPr lang="en" sz="1800" dirty="0"/>
              <a:t>LDAP / SAML</a:t>
            </a:r>
            <a:br>
              <a:rPr lang="en" sz="1800" dirty="0"/>
            </a:br>
            <a:endParaRPr sz="1800" dirty="0"/>
          </a:p>
          <a:p>
            <a:pPr marL="457200" marR="0" lvl="0" indent="-317500" algn="l" rtl="0">
              <a:spcBef>
                <a:spcPts val="0"/>
              </a:spcBef>
              <a:spcAft>
                <a:spcPts val="0"/>
              </a:spcAft>
              <a:buClr>
                <a:srgbClr val="23242C"/>
              </a:buClr>
              <a:buSzPts val="1400"/>
              <a:buFont typeface="Proxima Nova"/>
              <a:buChar char="●"/>
            </a:pPr>
            <a:r>
              <a:rPr lang="en" sz="1800" dirty="0"/>
              <a:t>Object level security </a:t>
            </a:r>
            <a:endParaRPr sz="1800" dirty="0"/>
          </a:p>
          <a:p>
            <a:pPr marL="914400" marR="0" lvl="1" indent="-317500" algn="l" rtl="0">
              <a:spcBef>
                <a:spcPts val="0"/>
              </a:spcBef>
              <a:spcAft>
                <a:spcPts val="0"/>
              </a:spcAft>
              <a:buClr>
                <a:srgbClr val="23242C"/>
              </a:buClr>
              <a:buSzPts val="1400"/>
              <a:buFont typeface="Proxima Nova"/>
              <a:buChar char="○"/>
            </a:pPr>
            <a:r>
              <a:rPr lang="en" sz="1800" dirty="0"/>
              <a:t>Sharing as Edit or View</a:t>
            </a:r>
            <a:endParaRPr sz="1800" dirty="0"/>
          </a:p>
          <a:p>
            <a:pPr marL="914400" marR="0" lvl="1" indent="-317500" algn="l" rtl="0">
              <a:spcBef>
                <a:spcPts val="0"/>
              </a:spcBef>
              <a:spcAft>
                <a:spcPts val="0"/>
              </a:spcAft>
              <a:buSzPts val="1400"/>
              <a:buChar char="○"/>
            </a:pPr>
            <a:r>
              <a:rPr lang="en" sz="1800" dirty="0"/>
              <a:t>Applied to users and groups</a:t>
            </a:r>
            <a:br>
              <a:rPr lang="en" sz="1800" dirty="0"/>
            </a:br>
            <a:endParaRPr sz="1800" dirty="0"/>
          </a:p>
          <a:p>
            <a:pPr marL="457200" marR="0" lvl="0" indent="-317500" algn="l" rtl="0">
              <a:spcBef>
                <a:spcPts val="0"/>
              </a:spcBef>
              <a:spcAft>
                <a:spcPts val="0"/>
              </a:spcAft>
              <a:buSzPts val="1400"/>
              <a:buChar char="●"/>
            </a:pPr>
            <a:r>
              <a:rPr lang="en" sz="1800" dirty="0"/>
              <a:t>Column Security on Tables</a:t>
            </a:r>
            <a:endParaRPr sz="1800" dirty="0"/>
          </a:p>
          <a:p>
            <a:pPr marL="914400" marR="0" lvl="1" indent="-317500" algn="l" rtl="0">
              <a:spcBef>
                <a:spcPts val="0"/>
              </a:spcBef>
              <a:spcAft>
                <a:spcPts val="0"/>
              </a:spcAft>
              <a:buSzPts val="1400"/>
              <a:buChar char="○"/>
            </a:pPr>
            <a:r>
              <a:rPr lang="en" sz="1800" dirty="0"/>
              <a:t>Ability to share specific columns with users and groups</a:t>
            </a:r>
            <a:br>
              <a:rPr lang="en" sz="1800" dirty="0"/>
            </a:br>
            <a:endParaRPr sz="1800" dirty="0"/>
          </a:p>
          <a:p>
            <a:pPr marL="457200" marR="0" lvl="0" indent="-317500" algn="l" rtl="0">
              <a:spcBef>
                <a:spcPts val="0"/>
              </a:spcBef>
              <a:spcAft>
                <a:spcPts val="0"/>
              </a:spcAft>
              <a:buSzPts val="1400"/>
              <a:buChar char="●"/>
            </a:pPr>
            <a:r>
              <a:rPr lang="en" sz="1800" dirty="0"/>
              <a:t>Row Level Security</a:t>
            </a:r>
            <a:endParaRPr sz="1800" dirty="0"/>
          </a:p>
          <a:p>
            <a:pPr marL="914400" marR="0" lvl="1" indent="-317500" algn="l" rtl="0">
              <a:spcBef>
                <a:spcPts val="0"/>
              </a:spcBef>
              <a:spcAft>
                <a:spcPts val="0"/>
              </a:spcAft>
              <a:buSzPts val="1400"/>
              <a:buChar char="○"/>
            </a:pPr>
            <a:r>
              <a:rPr lang="en" sz="1800" dirty="0">
                <a:solidFill>
                  <a:schemeClr val="dk1"/>
                </a:solidFill>
              </a:rPr>
              <a:t>Tables </a:t>
            </a:r>
            <a:r>
              <a:rPr lang="en" sz="1800" dirty="0"/>
              <a:t>show</a:t>
            </a:r>
            <a:r>
              <a:rPr lang="en" sz="1800" dirty="0">
                <a:solidFill>
                  <a:schemeClr val="dk1"/>
                </a:solidFill>
              </a:rPr>
              <a:t> different data, depending </a:t>
            </a:r>
            <a:br>
              <a:rPr lang="en" sz="1800" dirty="0">
                <a:solidFill>
                  <a:schemeClr val="dk1"/>
                </a:solidFill>
              </a:rPr>
            </a:br>
            <a:r>
              <a:rPr lang="en" sz="1800" dirty="0">
                <a:solidFill>
                  <a:schemeClr val="dk1"/>
                </a:solidFill>
              </a:rPr>
              <a:t>on who is viewing them</a:t>
            </a:r>
            <a:endParaRPr sz="1800" dirty="0">
              <a:solidFill>
                <a:schemeClr val="dk1"/>
              </a:solidFill>
            </a:endParaRPr>
          </a:p>
          <a:p>
            <a:pPr marL="457200" marR="0" lvl="0" indent="0" algn="l" rtl="0">
              <a:spcBef>
                <a:spcPts val="640"/>
              </a:spcBef>
              <a:spcAft>
                <a:spcPts val="0"/>
              </a:spcAft>
              <a:buSzPts val="1600"/>
              <a:buNone/>
            </a:pPr>
            <a:endParaRPr sz="1800" dirty="0">
              <a:solidFill>
                <a:srgbClr val="990000"/>
              </a:solidFill>
            </a:endParaRPr>
          </a:p>
        </p:txBody>
      </p:sp>
      <p:pic>
        <p:nvPicPr>
          <p:cNvPr id="1078" name="Google Shape;1078;p60"/>
          <p:cNvPicPr preferRelativeResize="0"/>
          <p:nvPr/>
        </p:nvPicPr>
        <p:blipFill rotWithShape="1">
          <a:blip r:embed="rId3">
            <a:alphaModFix/>
          </a:blip>
          <a:srcRect/>
          <a:stretch/>
        </p:blipFill>
        <p:spPr>
          <a:xfrm>
            <a:off x="4484125" y="956400"/>
            <a:ext cx="4060525" cy="1956075"/>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61</a:t>
            </a:fld>
            <a:endParaRPr lang="uk-UA"/>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6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dirty="0"/>
              <a:t>Row Level Security</a:t>
            </a:r>
            <a:r>
              <a:rPr lang="en-US" dirty="0"/>
              <a:t> (RLS)</a:t>
            </a:r>
            <a:endParaRPr dirty="0"/>
          </a:p>
        </p:txBody>
      </p:sp>
      <p:sp>
        <p:nvSpPr>
          <p:cNvPr id="5" name="Google Shape;574;p12"/>
          <p:cNvSpPr txBox="1">
            <a:spLocks/>
          </p:cNvSpPr>
          <p:nvPr/>
        </p:nvSpPr>
        <p:spPr>
          <a:xfrm>
            <a:off x="423674" y="940787"/>
            <a:ext cx="7805925" cy="350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None/>
            </a:pPr>
            <a:r>
              <a:rPr lang="en-US" sz="1800" dirty="0"/>
              <a:t>Row level security (RLS) allows you to restrict a group’s access to table row data. You do this by creating a rule that associates a filter with a group. </a:t>
            </a:r>
          </a:p>
          <a:p>
            <a:pPr marL="0" indent="0">
              <a:spcBef>
                <a:spcPts val="480"/>
              </a:spcBef>
              <a:buNone/>
            </a:pPr>
            <a:endParaRPr lang="en-US" sz="500" dirty="0"/>
          </a:p>
          <a:p>
            <a:pPr marL="285750" indent="-285750">
              <a:spcBef>
                <a:spcPts val="480"/>
              </a:spcBef>
              <a:buFont typeface="Arial" charset="0"/>
              <a:buChar char="•"/>
            </a:pPr>
            <a:r>
              <a:rPr lang="en-US" sz="1800" dirty="0"/>
              <a:t>Row level security is applied through expressions that you create. </a:t>
            </a:r>
          </a:p>
          <a:p>
            <a:pPr marL="285750" indent="-285750">
              <a:spcBef>
                <a:spcPts val="480"/>
              </a:spcBef>
            </a:pPr>
            <a:r>
              <a:rPr lang="en-US" sz="1800" dirty="0"/>
              <a:t>RLS does not apply to Administrators; they can always see </a:t>
            </a:r>
            <a:r>
              <a:rPr lang="en-US" sz="1800"/>
              <a:t>all rows in </a:t>
            </a:r>
            <a:r>
              <a:rPr lang="en-US" sz="1800" dirty="0"/>
              <a:t>all tables</a:t>
            </a:r>
          </a:p>
          <a:p>
            <a:pPr marL="285750" indent="-285750">
              <a:spcBef>
                <a:spcPts val="480"/>
              </a:spcBef>
            </a:pPr>
            <a:r>
              <a:rPr lang="en-US" sz="1800" dirty="0"/>
              <a:t>RLS applies to underlying data tables, and is therefore applied everywhere else- Answers, Worksheets, Pinboards, and search suggestions.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62</a:t>
            </a:fld>
            <a:endParaRPr lang="uk-UA"/>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2"/>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Row Level Security</a:t>
            </a:r>
            <a:endParaRPr/>
          </a:p>
        </p:txBody>
      </p:sp>
      <p:sp>
        <p:nvSpPr>
          <p:cNvPr id="4" name="Google Shape;574;p12"/>
          <p:cNvSpPr txBox="1">
            <a:spLocks/>
          </p:cNvSpPr>
          <p:nvPr/>
        </p:nvSpPr>
        <p:spPr>
          <a:xfrm>
            <a:off x="423674" y="940787"/>
            <a:ext cx="7805925" cy="3502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None/>
            </a:pPr>
            <a:r>
              <a:rPr lang="en-US" sz="1800" dirty="0">
                <a:latin typeface="Helvetica Neue" charset="0"/>
                <a:ea typeface="Helvetica Neue" charset="0"/>
                <a:cs typeface="Helvetica Neue" charset="0"/>
              </a:rPr>
              <a:t>RLS is applied through expressions, similar to formulas; when they evaluate ‘true’ for a row, the user can see that row.</a:t>
            </a:r>
          </a:p>
          <a:p>
            <a:pPr marL="0" indent="0">
              <a:spcBef>
                <a:spcPts val="480"/>
              </a:spcBef>
              <a:buNone/>
            </a:pPr>
            <a:endParaRPr lang="en-US" sz="1800" dirty="0">
              <a:latin typeface="Helvetica Neue" charset="0"/>
              <a:ea typeface="Helvetica Neue" charset="0"/>
              <a:cs typeface="Helvetica Neue" charset="0"/>
            </a:endParaRPr>
          </a:p>
          <a:p>
            <a:pPr marL="0" indent="0">
              <a:spcBef>
                <a:spcPts val="480"/>
              </a:spcBef>
              <a:buNone/>
            </a:pPr>
            <a:r>
              <a:rPr lang="en-US" sz="1800" dirty="0">
                <a:latin typeface="Helvetica Neue" charset="0"/>
                <a:ea typeface="Helvetica Neue" charset="0"/>
                <a:cs typeface="Helvetica Neue" charset="0"/>
              </a:rPr>
              <a:t>There are special variables that allow us to set RLS rules!</a:t>
            </a:r>
          </a:p>
          <a:p>
            <a:pPr marL="285750" indent="-285750">
              <a:spcBef>
                <a:spcPts val="480"/>
              </a:spcBef>
            </a:pPr>
            <a:r>
              <a:rPr lang="en-US" sz="1800" b="1" dirty="0" err="1">
                <a:latin typeface="Helvetica Neue" charset="0"/>
                <a:ea typeface="Helvetica Neue" charset="0"/>
                <a:cs typeface="Helvetica Neue" charset="0"/>
              </a:rPr>
              <a:t>ts_groups</a:t>
            </a:r>
            <a:r>
              <a:rPr lang="en-US" sz="1800" dirty="0">
                <a:latin typeface="Helvetica Neue" charset="0"/>
                <a:ea typeface="Helvetica Neue" charset="0"/>
                <a:cs typeface="Helvetica Neue" charset="0"/>
              </a:rPr>
              <a:t>: </a:t>
            </a:r>
            <a:r>
              <a:rPr lang="en" sz="1800" dirty="0">
                <a:latin typeface="Helvetica Neue" charset="0"/>
                <a:ea typeface="Helvetica Neue" charset="0"/>
                <a:cs typeface="Helvetica Neue" charset="0"/>
              </a:rPr>
              <a:t>Returns all groups a logged in user is a member of. If any of those groups can see a particular row, it will be shown to the logged in user.</a:t>
            </a:r>
            <a:br>
              <a:rPr lang="en" sz="1800" dirty="0">
                <a:latin typeface="Helvetica Neue" charset="0"/>
                <a:ea typeface="Helvetica Neue" charset="0"/>
                <a:cs typeface="Helvetica Neue" charset="0"/>
              </a:rPr>
            </a:br>
            <a:endParaRPr lang="en-US" sz="1800" dirty="0">
              <a:latin typeface="Helvetica Neue" charset="0"/>
              <a:ea typeface="Helvetica Neue" charset="0"/>
              <a:cs typeface="Helvetica Neue" charset="0"/>
            </a:endParaRPr>
          </a:p>
          <a:p>
            <a:pPr marL="285750" lvl="0" indent="-285750">
              <a:spcBef>
                <a:spcPts val="480"/>
              </a:spcBef>
            </a:pPr>
            <a:r>
              <a:rPr lang="en-US" sz="1800" b="1" dirty="0" err="1">
                <a:latin typeface="Helvetica Neue" charset="0"/>
                <a:ea typeface="Helvetica Neue" charset="0"/>
                <a:cs typeface="Helvetica Neue" charset="0"/>
              </a:rPr>
              <a:t>ts_username</a:t>
            </a:r>
            <a:r>
              <a:rPr lang="en-US" sz="1800" dirty="0">
                <a:latin typeface="Helvetica Neue" charset="0"/>
                <a:ea typeface="Helvetica Neue" charset="0"/>
                <a:cs typeface="Helvetica Neue" charset="0"/>
              </a:rPr>
              <a:t>: Works the same, but for individual users</a:t>
            </a:r>
          </a:p>
          <a:p>
            <a:pPr marL="285750" indent="-285750">
              <a:spcBef>
                <a:spcPts val="480"/>
              </a:spcBef>
            </a:pP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63</a:t>
            </a:fld>
            <a:endParaRPr lang="uk-UA"/>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63"/>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Adding </a:t>
            </a:r>
            <a:r>
              <a:rPr lang="en" dirty="0"/>
              <a:t>Row Level Security</a:t>
            </a:r>
            <a:endParaRPr dirty="0"/>
          </a:p>
        </p:txBody>
      </p:sp>
      <p:sp>
        <p:nvSpPr>
          <p:cNvPr id="8" name="Google Shape;574;p12"/>
          <p:cNvSpPr txBox="1">
            <a:spLocks/>
          </p:cNvSpPr>
          <p:nvPr/>
        </p:nvSpPr>
        <p:spPr>
          <a:xfrm>
            <a:off x="423674" y="940787"/>
            <a:ext cx="7805925" cy="1116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None/>
            </a:pPr>
            <a:r>
              <a:rPr lang="en-US" sz="1800" dirty="0">
                <a:latin typeface="Helvetica Neue" charset="0"/>
                <a:ea typeface="Helvetica Neue" charset="0"/>
                <a:cs typeface="Helvetica Neue" charset="0"/>
              </a:rPr>
              <a:t>To add RLS, navigate to the Data tab, click the table name, and select Row Security.  </a:t>
            </a:r>
          </a:p>
        </p:txBody>
      </p:sp>
      <p:sp>
        <p:nvSpPr>
          <p:cNvPr id="19" name="Google Shape;574;p12"/>
          <p:cNvSpPr txBox="1">
            <a:spLocks/>
          </p:cNvSpPr>
          <p:nvPr/>
        </p:nvSpPr>
        <p:spPr>
          <a:xfrm>
            <a:off x="701076" y="3086101"/>
            <a:ext cx="2448115" cy="1116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None/>
            </a:pPr>
            <a:r>
              <a:rPr lang="en-US" sz="1800" dirty="0">
                <a:latin typeface="Helvetica Neue" charset="0"/>
                <a:ea typeface="Helvetica Neue" charset="0"/>
                <a:cs typeface="Helvetica Neue" charset="0"/>
              </a:rPr>
              <a:t>To add an RLS rule, navigate to the Data tab, click on the table name, and select Row Security. </a:t>
            </a:r>
          </a:p>
        </p:txBody>
      </p:sp>
      <p:pic>
        <p:nvPicPr>
          <p:cNvPr id="20" name="Google Shape;1146;p68"/>
          <p:cNvPicPr preferRelativeResize="0"/>
          <p:nvPr/>
        </p:nvPicPr>
        <p:blipFill rotWithShape="1">
          <a:blip r:embed="rId3">
            <a:alphaModFix/>
          </a:blip>
          <a:srcRect b="47084"/>
          <a:stretch/>
        </p:blipFill>
        <p:spPr>
          <a:xfrm>
            <a:off x="3341787" y="3012279"/>
            <a:ext cx="5208924" cy="1735062"/>
          </a:xfrm>
          <a:prstGeom prst="rect">
            <a:avLst/>
          </a:prstGeom>
          <a:noFill/>
          <a:ln w="9525" cap="flat" cmpd="sng">
            <a:solidFill>
              <a:srgbClr val="666666"/>
            </a:solidFill>
            <a:prstDash val="solid"/>
            <a:round/>
            <a:headEnd type="none" w="sm" len="sm"/>
            <a:tailEnd type="none" w="sm" len="sm"/>
          </a:ln>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64</a:t>
            </a:fld>
            <a:endParaRPr lang="uk-UA"/>
          </a:p>
        </p:txBody>
      </p:sp>
      <p:pic>
        <p:nvPicPr>
          <p:cNvPr id="2" name="Picture 1">
            <a:extLst>
              <a:ext uri="{FF2B5EF4-FFF2-40B4-BE49-F238E27FC236}">
                <a16:creationId xmlns:a16="http://schemas.microsoft.com/office/drawing/2014/main" id="{0EC7941E-6206-C345-B048-D1D89E6B8097}"/>
              </a:ext>
            </a:extLst>
          </p:cNvPr>
          <p:cNvPicPr>
            <a:picLocks noChangeAspect="1"/>
          </p:cNvPicPr>
          <p:nvPr/>
        </p:nvPicPr>
        <p:blipFill>
          <a:blip r:embed="rId4"/>
          <a:stretch>
            <a:fillRect/>
          </a:stretch>
        </p:blipFill>
        <p:spPr>
          <a:xfrm>
            <a:off x="2030327" y="1782525"/>
            <a:ext cx="6126331" cy="1122870"/>
          </a:xfrm>
          <a:prstGeom prst="rect">
            <a:avLst/>
          </a:prstGeom>
          <a:ln>
            <a:solidFill>
              <a:schemeClr val="tx1">
                <a:lumMod val="50000"/>
                <a:lumOff val="50000"/>
              </a:schemeClr>
            </a:solidFill>
          </a:ln>
        </p:spPr>
      </p:pic>
      <p:sp>
        <p:nvSpPr>
          <p:cNvPr id="18" name="Rounded Rectangle 17"/>
          <p:cNvSpPr/>
          <p:nvPr/>
        </p:nvSpPr>
        <p:spPr>
          <a:xfrm>
            <a:off x="5476126" y="2464276"/>
            <a:ext cx="940246" cy="30974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63"/>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US" dirty="0"/>
              <a:t>Adding </a:t>
            </a:r>
            <a:r>
              <a:rPr lang="en" dirty="0"/>
              <a:t>Row Level Security</a:t>
            </a:r>
            <a:endParaRPr dirty="0"/>
          </a:p>
        </p:txBody>
      </p:sp>
      <p:sp>
        <p:nvSpPr>
          <p:cNvPr id="8" name="Google Shape;574;p12"/>
          <p:cNvSpPr txBox="1">
            <a:spLocks/>
          </p:cNvSpPr>
          <p:nvPr/>
        </p:nvSpPr>
        <p:spPr>
          <a:xfrm>
            <a:off x="423674" y="853810"/>
            <a:ext cx="7805925" cy="1659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None/>
            </a:pPr>
            <a:r>
              <a:rPr lang="en-US" sz="1800" dirty="0">
                <a:latin typeface="Helvetica Neue" charset="0"/>
                <a:ea typeface="Helvetica Neue" charset="0"/>
                <a:cs typeface="Helvetica Neue" charset="0"/>
              </a:rPr>
              <a:t>Here you can enter a rule, that when returns ‘true’, the user or group can see data for that row.</a:t>
            </a:r>
          </a:p>
          <a:p>
            <a:pPr marL="0" indent="0">
              <a:spcBef>
                <a:spcPts val="480"/>
              </a:spcBef>
              <a:buNone/>
            </a:pPr>
            <a:endParaRPr lang="en-US" sz="500" dirty="0">
              <a:latin typeface="Helvetica Neue" charset="0"/>
              <a:ea typeface="Helvetica Neue" charset="0"/>
              <a:cs typeface="Helvetica Neue" charset="0"/>
            </a:endParaRPr>
          </a:p>
          <a:p>
            <a:pPr marL="0" lvl="0" indent="0">
              <a:spcBef>
                <a:spcPts val="480"/>
              </a:spcBef>
              <a:buNone/>
            </a:pPr>
            <a:r>
              <a:rPr lang="en-US" sz="1800" dirty="0">
                <a:latin typeface="Helvetica Neue" charset="0"/>
                <a:ea typeface="Helvetica Neue" charset="0"/>
                <a:cs typeface="Helvetica Neue" charset="0"/>
              </a:rPr>
              <a:t>Example, if a user is in a group called West, and an RLS expression is created </a:t>
            </a:r>
            <a:r>
              <a:rPr lang="en-US" sz="1800" dirty="0" err="1">
                <a:solidFill>
                  <a:srgbClr val="B37EF5"/>
                </a:solidFill>
              </a:rPr>
              <a:t>store_region</a:t>
            </a:r>
            <a:r>
              <a:rPr lang="en-US" sz="1800" dirty="0"/>
              <a:t> </a:t>
            </a:r>
            <a:r>
              <a:rPr lang="en-US" sz="1800" dirty="0">
                <a:solidFill>
                  <a:srgbClr val="5C9DF5"/>
                </a:solidFill>
              </a:rPr>
              <a:t>=</a:t>
            </a:r>
            <a:r>
              <a:rPr lang="en-US" sz="1800" dirty="0"/>
              <a:t> </a:t>
            </a:r>
            <a:r>
              <a:rPr lang="en-US" sz="1800" dirty="0" err="1"/>
              <a:t>ts_groups</a:t>
            </a:r>
            <a:r>
              <a:rPr lang="en-US" sz="1800" dirty="0">
                <a:solidFill>
                  <a:srgbClr val="000000"/>
                </a:solidFill>
              </a:rPr>
              <a:t> , then users in this group will only have access to see data for the West region.</a:t>
            </a:r>
            <a:endParaRPr lang="en-US" sz="1800" dirty="0">
              <a:latin typeface="Helvetica Neue" charset="0"/>
              <a:ea typeface="Helvetica Neue" charset="0"/>
              <a:cs typeface="Helvetica Neue" charset="0"/>
            </a:endParaRPr>
          </a:p>
          <a:p>
            <a:pPr marL="0" indent="0">
              <a:spcBef>
                <a:spcPts val="480"/>
              </a:spcBef>
              <a:buNone/>
            </a:pPr>
            <a:endParaRPr lang="en-US" sz="1800" dirty="0">
              <a:latin typeface="Helvetica Neue" charset="0"/>
              <a:ea typeface="Helvetica Neue" charset="0"/>
              <a:cs typeface="Helvetica Neue" charset="0"/>
            </a:endParaRPr>
          </a:p>
        </p:txBody>
      </p:sp>
      <p:pic>
        <p:nvPicPr>
          <p:cNvPr id="20" name="Google Shape;1146;p68"/>
          <p:cNvPicPr preferRelativeResize="0"/>
          <p:nvPr/>
        </p:nvPicPr>
        <p:blipFill rotWithShape="1">
          <a:blip r:embed="rId3">
            <a:alphaModFix/>
          </a:blip>
          <a:srcRect t="1" b="39041"/>
          <a:stretch/>
        </p:blipFill>
        <p:spPr>
          <a:xfrm>
            <a:off x="2149007" y="2899895"/>
            <a:ext cx="5208924" cy="1998781"/>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65</a:t>
            </a:fld>
            <a:endParaRPr lang="uk-UA"/>
          </a:p>
        </p:txBody>
      </p:sp>
    </p:spTree>
    <p:extLst>
      <p:ext uri="{BB962C8B-B14F-4D97-AF65-F5344CB8AC3E}">
        <p14:creationId xmlns:p14="http://schemas.microsoft.com/office/powerpoint/2010/main" val="9320440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73"/>
          <p:cNvSpPr txBox="1">
            <a:spLocks noGrp="1"/>
          </p:cNvSpPr>
          <p:nvPr>
            <p:ph type="title"/>
          </p:nvPr>
        </p:nvSpPr>
        <p:spPr>
          <a:xfrm>
            <a:off x="457200" y="2143125"/>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
              <a:t>Tools to Drive Adoption</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74"/>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Scheduled Pinboards</a:t>
            </a:r>
            <a:endParaRPr/>
          </a:p>
        </p:txBody>
      </p:sp>
      <p:grpSp>
        <p:nvGrpSpPr>
          <p:cNvPr id="1188" name="Google Shape;1188;p74"/>
          <p:cNvGrpSpPr/>
          <p:nvPr/>
        </p:nvGrpSpPr>
        <p:grpSpPr>
          <a:xfrm>
            <a:off x="1514833" y="2338151"/>
            <a:ext cx="6114347" cy="2235964"/>
            <a:chOff x="221500" y="3489700"/>
            <a:chExt cx="4060800" cy="1485000"/>
          </a:xfrm>
        </p:grpSpPr>
        <p:sp>
          <p:nvSpPr>
            <p:cNvPr id="1189" name="Google Shape;1189;p74"/>
            <p:cNvSpPr/>
            <p:nvPr/>
          </p:nvSpPr>
          <p:spPr>
            <a:xfrm>
              <a:off x="221500" y="3489700"/>
              <a:ext cx="4060800" cy="1485000"/>
            </a:xfrm>
            <a:prstGeom prst="rect">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0" name="Google Shape;1190;p74"/>
            <p:cNvPicPr preferRelativeResize="0"/>
            <p:nvPr/>
          </p:nvPicPr>
          <p:blipFill rotWithShape="1">
            <a:blip r:embed="rId3">
              <a:alphaModFix/>
            </a:blip>
            <a:srcRect/>
            <a:stretch/>
          </p:blipFill>
          <p:spPr>
            <a:xfrm>
              <a:off x="2859475" y="3565588"/>
              <a:ext cx="1357025" cy="1333225"/>
            </a:xfrm>
            <a:prstGeom prst="rect">
              <a:avLst/>
            </a:prstGeom>
            <a:noFill/>
            <a:ln>
              <a:noFill/>
            </a:ln>
          </p:spPr>
        </p:pic>
        <p:sp>
          <p:nvSpPr>
            <p:cNvPr id="1191" name="Google Shape;1191;p74"/>
            <p:cNvSpPr txBox="1"/>
            <p:nvPr/>
          </p:nvSpPr>
          <p:spPr>
            <a:xfrm>
              <a:off x="443050" y="3722125"/>
              <a:ext cx="2212200" cy="55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Note that you need to have the privilege “Can schedule pinboards” in order to do this exercise.</a:t>
              </a:r>
              <a:endParaRPr sz="1800" b="0" i="0" u="none" strike="noStrike" cap="none">
                <a:solidFill>
                  <a:srgbClr val="000000"/>
                </a:solidFill>
                <a:latin typeface="Helvetica Neue"/>
                <a:ea typeface="Helvetica Neue"/>
                <a:cs typeface="Helvetica Neue"/>
                <a:sym typeface="Helvetica Neue"/>
              </a:endParaRPr>
            </a:p>
          </p:txBody>
        </p:sp>
        <p:sp>
          <p:nvSpPr>
            <p:cNvPr id="1192" name="Google Shape;1192;p74"/>
            <p:cNvSpPr/>
            <p:nvPr/>
          </p:nvSpPr>
          <p:spPr>
            <a:xfrm>
              <a:off x="2911600" y="4598700"/>
              <a:ext cx="1247400" cy="195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3" name="Google Shape;1193;p74"/>
          <p:cNvSpPr txBox="1"/>
          <p:nvPr/>
        </p:nvSpPr>
        <p:spPr>
          <a:xfrm>
            <a:off x="1576950" y="1226000"/>
            <a:ext cx="5990100" cy="1866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rgbClr val="000000"/>
                </a:solidFill>
                <a:latin typeface="Helvetica Neue"/>
                <a:ea typeface="Helvetica Neue"/>
                <a:cs typeface="Helvetica Neue"/>
                <a:sym typeface="Helvetica Neue"/>
              </a:rPr>
              <a:t>Automate email updates to stakeholders.</a:t>
            </a:r>
            <a:endParaRPr sz="2400" b="0" i="0" u="none" strike="noStrike" cap="none" dirty="0">
              <a:solidFill>
                <a:srgbClr val="000000"/>
              </a:solidFill>
              <a:latin typeface="Helvetica Neue"/>
              <a:ea typeface="Helvetica Neue"/>
              <a:cs typeface="Helvetica Neue"/>
              <a:sym typeface="Helvetica Neue"/>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67</a:t>
            </a:fld>
            <a:endParaRPr lang="uk-UA"/>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75"/>
          <p:cNvPicPr preferRelativeResize="0"/>
          <p:nvPr/>
        </p:nvPicPr>
        <p:blipFill rotWithShape="1">
          <a:blip r:embed="rId3">
            <a:alphaModFix/>
          </a:blip>
          <a:srcRect/>
          <a:stretch/>
        </p:blipFill>
        <p:spPr>
          <a:xfrm>
            <a:off x="425600" y="1232702"/>
            <a:ext cx="8147751" cy="3534825"/>
          </a:xfrm>
          <a:prstGeom prst="rect">
            <a:avLst/>
          </a:prstGeom>
          <a:noFill/>
          <a:ln w="9525" cap="flat" cmpd="sng">
            <a:solidFill>
              <a:srgbClr val="666666"/>
            </a:solidFill>
            <a:prstDash val="solid"/>
            <a:round/>
            <a:headEnd type="none" w="sm" len="sm"/>
            <a:tailEnd type="none" w="sm" len="sm"/>
          </a:ln>
        </p:spPr>
      </p:pic>
      <p:sp>
        <p:nvSpPr>
          <p:cNvPr id="1200" name="Google Shape;1200;p75"/>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Scheduled Pinboards</a:t>
            </a:r>
            <a:endParaRPr/>
          </a:p>
        </p:txBody>
      </p:sp>
      <p:sp>
        <p:nvSpPr>
          <p:cNvPr id="1201" name="Google Shape;1201;p75"/>
          <p:cNvSpPr/>
          <p:nvPr/>
        </p:nvSpPr>
        <p:spPr>
          <a:xfrm>
            <a:off x="7017850" y="3405775"/>
            <a:ext cx="1323600" cy="3156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2" name="Google Shape;1202;p75"/>
          <p:cNvPicPr preferRelativeResize="0"/>
          <p:nvPr/>
        </p:nvPicPr>
        <p:blipFill rotWithShape="1">
          <a:blip r:embed="rId4">
            <a:alphaModFix/>
          </a:blip>
          <a:srcRect/>
          <a:stretch/>
        </p:blipFill>
        <p:spPr>
          <a:xfrm>
            <a:off x="7548138" y="3637807"/>
            <a:ext cx="411600" cy="463800"/>
          </a:xfrm>
          <a:prstGeom prst="rect">
            <a:avLst/>
          </a:prstGeom>
          <a:noFill/>
          <a:ln>
            <a:noFill/>
          </a:ln>
        </p:spPr>
      </p:pic>
      <p:sp>
        <p:nvSpPr>
          <p:cNvPr id="1203" name="Google Shape;1203;p75"/>
          <p:cNvSpPr/>
          <p:nvPr/>
        </p:nvSpPr>
        <p:spPr>
          <a:xfrm>
            <a:off x="8060100" y="1322000"/>
            <a:ext cx="463800" cy="4638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4" name="Google Shape;1204;p75"/>
          <p:cNvPicPr preferRelativeResize="0"/>
          <p:nvPr/>
        </p:nvPicPr>
        <p:blipFill rotWithShape="1">
          <a:blip r:embed="rId4">
            <a:alphaModFix/>
          </a:blip>
          <a:srcRect/>
          <a:stretch/>
        </p:blipFill>
        <p:spPr>
          <a:xfrm rot="-5400000">
            <a:off x="8473788" y="1271907"/>
            <a:ext cx="411600" cy="4638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68</a:t>
            </a:fld>
            <a:endParaRPr lang="uk-UA"/>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76"/>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a:t>Scheduled Pinboards</a:t>
            </a:r>
            <a:endParaRPr/>
          </a:p>
        </p:txBody>
      </p:sp>
      <p:sp>
        <p:nvSpPr>
          <p:cNvPr id="1211" name="Google Shape;1211;p76"/>
          <p:cNvSpPr txBox="1"/>
          <p:nvPr/>
        </p:nvSpPr>
        <p:spPr>
          <a:xfrm>
            <a:off x="-14412" y="1868825"/>
            <a:ext cx="2775900" cy="1866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Configure the day, time, and frequency for sending the pinboard in email.</a:t>
            </a:r>
            <a:endParaRPr sz="1800" b="0" i="0" u="none" strike="noStrike" cap="none">
              <a:solidFill>
                <a:srgbClr val="000000"/>
              </a:solidFill>
              <a:latin typeface="Helvetica Neue"/>
              <a:ea typeface="Helvetica Neue"/>
              <a:cs typeface="Helvetica Neue"/>
              <a:sym typeface="Helvetica Neue"/>
            </a:endParaRPr>
          </a:p>
        </p:txBody>
      </p:sp>
      <p:pic>
        <p:nvPicPr>
          <p:cNvPr id="1212" name="Google Shape;1212;p76"/>
          <p:cNvPicPr preferRelativeResize="0"/>
          <p:nvPr/>
        </p:nvPicPr>
        <p:blipFill rotWithShape="1">
          <a:blip r:embed="rId3">
            <a:alphaModFix/>
          </a:blip>
          <a:srcRect/>
          <a:stretch/>
        </p:blipFill>
        <p:spPr>
          <a:xfrm>
            <a:off x="443050" y="1029175"/>
            <a:ext cx="1860975" cy="551400"/>
          </a:xfrm>
          <a:prstGeom prst="rect">
            <a:avLst/>
          </a:prstGeom>
          <a:noFill/>
          <a:ln>
            <a:noFill/>
          </a:ln>
        </p:spPr>
      </p:pic>
      <p:pic>
        <p:nvPicPr>
          <p:cNvPr id="1213" name="Google Shape;1213;p76"/>
          <p:cNvPicPr preferRelativeResize="0"/>
          <p:nvPr/>
        </p:nvPicPr>
        <p:blipFill rotWithShape="1">
          <a:blip r:embed="rId4">
            <a:alphaModFix/>
          </a:blip>
          <a:srcRect/>
          <a:stretch/>
        </p:blipFill>
        <p:spPr>
          <a:xfrm>
            <a:off x="2886649" y="809651"/>
            <a:ext cx="5542502" cy="4113850"/>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69</a:t>
            </a:fld>
            <a:endParaRPr lang="uk-UA"/>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2" name="Google Shape;562;p11"/>
          <p:cNvSpPr txBox="1">
            <a:spLocks noGrp="1"/>
          </p:cNvSpPr>
          <p:nvPr>
            <p:ph type="body" idx="1"/>
          </p:nvPr>
        </p:nvSpPr>
        <p:spPr>
          <a:xfrm>
            <a:off x="385475" y="874500"/>
            <a:ext cx="76407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In the Data tab, you will find a list of all data sources. You can configure a table to make columns easier to search on. Open up a data table to see data management options.</a:t>
            </a:r>
            <a:endParaRPr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dirty="0">
              <a:latin typeface="Helvetica Neue Light" panose="02000403000000020004" pitchFamily="2" charset="0"/>
              <a:ea typeface="Helvetica Neue Light" panose="02000403000000020004" pitchFamily="2" charset="0"/>
            </a:endParaRPr>
          </a:p>
        </p:txBody>
      </p:sp>
      <p:sp>
        <p:nvSpPr>
          <p:cNvPr id="565" name="Google Shape;565;p11"/>
          <p:cNvSpPr/>
          <p:nvPr/>
        </p:nvSpPr>
        <p:spPr>
          <a:xfrm>
            <a:off x="3937225" y="3160500"/>
            <a:ext cx="739200" cy="273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35;p18"/>
          <p:cNvSpPr txBox="1">
            <a:spLocks/>
          </p:cNvSpPr>
          <p:nvPr/>
        </p:nvSpPr>
        <p:spPr>
          <a:xfrm>
            <a:off x="262269" y="78584"/>
            <a:ext cx="8683200"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600" dirty="0">
                <a:solidFill>
                  <a:srgbClr val="2E3037"/>
                </a:solidFill>
              </a:rPr>
              <a:t>Data</a:t>
            </a:r>
            <a:r>
              <a:rPr lang="en-US" sz="2600" b="0" dirty="0">
                <a:solidFill>
                  <a:srgbClr val="2E3037"/>
                </a:solidFill>
              </a:rPr>
              <a:t> </a:t>
            </a:r>
            <a:r>
              <a:rPr lang="en-US" sz="2600" dirty="0">
                <a:solidFill>
                  <a:srgbClr val="2E3037"/>
                </a:solidFill>
              </a:rPr>
              <a:t>management</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a:t>
            </a:fld>
            <a:endParaRPr lang="uk-UA"/>
          </a:p>
        </p:txBody>
      </p:sp>
      <p:pic>
        <p:nvPicPr>
          <p:cNvPr id="3" name="Picture 2">
            <a:extLst>
              <a:ext uri="{FF2B5EF4-FFF2-40B4-BE49-F238E27FC236}">
                <a16:creationId xmlns:a16="http://schemas.microsoft.com/office/drawing/2014/main" id="{0E90F3F7-804C-B245-B19F-116A722056E0}"/>
              </a:ext>
            </a:extLst>
          </p:cNvPr>
          <p:cNvPicPr>
            <a:picLocks noChangeAspect="1"/>
          </p:cNvPicPr>
          <p:nvPr/>
        </p:nvPicPr>
        <p:blipFill>
          <a:blip r:embed="rId3"/>
          <a:stretch>
            <a:fillRect/>
          </a:stretch>
        </p:blipFill>
        <p:spPr>
          <a:xfrm>
            <a:off x="1700252" y="2033023"/>
            <a:ext cx="5213146" cy="2801553"/>
          </a:xfrm>
          <a:prstGeom prst="rect">
            <a:avLst/>
          </a:prstGeom>
          <a:ln>
            <a:solidFill>
              <a:schemeClr val="bg1">
                <a:lumMod val="65000"/>
              </a:schemeClr>
            </a:solidFill>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7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a:t>Scheduled Pinboards</a:t>
            </a:r>
            <a:endParaRPr/>
          </a:p>
        </p:txBody>
      </p:sp>
      <p:sp>
        <p:nvSpPr>
          <p:cNvPr id="1220" name="Google Shape;1220;p77"/>
          <p:cNvSpPr txBox="1"/>
          <p:nvPr/>
        </p:nvSpPr>
        <p:spPr>
          <a:xfrm>
            <a:off x="2805088" y="808175"/>
            <a:ext cx="2775900" cy="1866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Gating Condition</a:t>
            </a:r>
            <a:endParaRPr sz="1800" b="0" i="0" u="none" strike="noStrike" cap="none">
              <a:solidFill>
                <a:srgbClr val="000000"/>
              </a:solidFill>
              <a:latin typeface="Helvetica Neue"/>
              <a:ea typeface="Helvetica Neue"/>
              <a:cs typeface="Helvetica Neue"/>
              <a:sym typeface="Helvetica Neue"/>
            </a:endParaRPr>
          </a:p>
        </p:txBody>
      </p:sp>
      <p:pic>
        <p:nvPicPr>
          <p:cNvPr id="1221" name="Google Shape;1221;p77"/>
          <p:cNvPicPr preferRelativeResize="0"/>
          <p:nvPr/>
        </p:nvPicPr>
        <p:blipFill rotWithShape="1">
          <a:blip r:embed="rId3">
            <a:alphaModFix/>
          </a:blip>
          <a:srcRect/>
          <a:stretch/>
        </p:blipFill>
        <p:spPr>
          <a:xfrm>
            <a:off x="1087425" y="1344575"/>
            <a:ext cx="6211250" cy="3571974"/>
          </a:xfrm>
          <a:prstGeom prst="rect">
            <a:avLst/>
          </a:prstGeom>
          <a:noFill/>
          <a:ln w="9525" cap="flat" cmpd="sng">
            <a:solidFill>
              <a:srgbClr val="666666"/>
            </a:solidFill>
            <a:prstDash val="solid"/>
            <a:round/>
            <a:headEnd type="none" w="sm" len="sm"/>
            <a:tailEnd type="none" w="sm" len="sm"/>
          </a:ln>
        </p:spPr>
      </p:pic>
      <p:pic>
        <p:nvPicPr>
          <p:cNvPr id="1222" name="Google Shape;1222;p77"/>
          <p:cNvPicPr preferRelativeResize="0"/>
          <p:nvPr/>
        </p:nvPicPr>
        <p:blipFill rotWithShape="1">
          <a:blip r:embed="rId4">
            <a:alphaModFix/>
          </a:blip>
          <a:srcRect/>
          <a:stretch/>
        </p:blipFill>
        <p:spPr>
          <a:xfrm>
            <a:off x="3852503" y="275816"/>
            <a:ext cx="1009650" cy="5048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70</a:t>
            </a:fld>
            <a:endParaRPr lang="uk-UA"/>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pic>
        <p:nvPicPr>
          <p:cNvPr id="1228" name="Google Shape;1228;p78"/>
          <p:cNvPicPr preferRelativeResize="0"/>
          <p:nvPr/>
        </p:nvPicPr>
        <p:blipFill rotWithShape="1">
          <a:blip r:embed="rId3">
            <a:alphaModFix/>
          </a:blip>
          <a:srcRect/>
          <a:stretch/>
        </p:blipFill>
        <p:spPr>
          <a:xfrm>
            <a:off x="6638400" y="1356600"/>
            <a:ext cx="1765450" cy="1223425"/>
          </a:xfrm>
          <a:prstGeom prst="rect">
            <a:avLst/>
          </a:prstGeom>
          <a:noFill/>
          <a:ln w="9525" cap="flat" cmpd="sng">
            <a:solidFill>
              <a:srgbClr val="666666"/>
            </a:solidFill>
            <a:prstDash val="solid"/>
            <a:round/>
            <a:headEnd type="none" w="sm" len="sm"/>
            <a:tailEnd type="none" w="sm" len="sm"/>
          </a:ln>
        </p:spPr>
      </p:pic>
      <p:sp>
        <p:nvSpPr>
          <p:cNvPr id="1229" name="Google Shape;1229;p78"/>
          <p:cNvSpPr txBox="1">
            <a:spLocks noGrp="1"/>
          </p:cNvSpPr>
          <p:nvPr>
            <p:ph type="title"/>
          </p:nvPr>
        </p:nvSpPr>
        <p:spPr>
          <a:xfrm>
            <a:off x="375925" y="19850"/>
            <a:ext cx="85356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
              <a:t>Learn Pinboard</a:t>
            </a:r>
            <a:endParaRPr sz="2600" i="0" u="none" strike="noStrike" cap="none">
              <a:solidFill>
                <a:schemeClr val="dk1"/>
              </a:solidFill>
            </a:endParaRPr>
          </a:p>
        </p:txBody>
      </p:sp>
      <p:sp>
        <p:nvSpPr>
          <p:cNvPr id="1230" name="Google Shape;1230;p78"/>
          <p:cNvSpPr/>
          <p:nvPr/>
        </p:nvSpPr>
        <p:spPr>
          <a:xfrm>
            <a:off x="6875550" y="2002650"/>
            <a:ext cx="1208700" cy="4017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1" name="Google Shape;1231;p78"/>
          <p:cNvPicPr preferRelativeResize="0"/>
          <p:nvPr/>
        </p:nvPicPr>
        <p:blipFill rotWithShape="1">
          <a:blip r:embed="rId4">
            <a:alphaModFix/>
          </a:blip>
          <a:srcRect/>
          <a:stretch/>
        </p:blipFill>
        <p:spPr>
          <a:xfrm>
            <a:off x="7315316" y="2306341"/>
            <a:ext cx="411600" cy="463800"/>
          </a:xfrm>
          <a:prstGeom prst="rect">
            <a:avLst/>
          </a:prstGeom>
          <a:noFill/>
          <a:ln>
            <a:noFill/>
          </a:ln>
        </p:spPr>
      </p:pic>
      <p:pic>
        <p:nvPicPr>
          <p:cNvPr id="1232" name="Google Shape;1232;p78"/>
          <p:cNvPicPr preferRelativeResize="0"/>
          <p:nvPr/>
        </p:nvPicPr>
        <p:blipFill rotWithShape="1">
          <a:blip r:embed="rId5">
            <a:alphaModFix/>
          </a:blip>
          <a:srcRect/>
          <a:stretch/>
        </p:blipFill>
        <p:spPr>
          <a:xfrm>
            <a:off x="2299550" y="1026900"/>
            <a:ext cx="3919651" cy="3881424"/>
          </a:xfrm>
          <a:prstGeom prst="rect">
            <a:avLst/>
          </a:prstGeom>
          <a:noFill/>
          <a:ln w="9525" cap="flat" cmpd="sng">
            <a:solidFill>
              <a:srgbClr val="666666"/>
            </a:solidFill>
            <a:prstDash val="solid"/>
            <a:round/>
            <a:headEnd type="none" w="sm" len="sm"/>
            <a:tailEnd type="none" w="sm" len="sm"/>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71</a:t>
            </a:fld>
            <a:endParaRPr lang="uk-UA"/>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79"/>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Add to Learn Pinboard </a:t>
            </a:r>
            <a:endParaRPr/>
          </a:p>
        </p:txBody>
      </p:sp>
      <p:pic>
        <p:nvPicPr>
          <p:cNvPr id="1243" name="Google Shape;1243;p79"/>
          <p:cNvPicPr preferRelativeResize="0"/>
          <p:nvPr/>
        </p:nvPicPr>
        <p:blipFill rotWithShape="1">
          <a:blip r:embed="rId3">
            <a:alphaModFix/>
          </a:blip>
          <a:srcRect/>
          <a:stretch/>
        </p:blipFill>
        <p:spPr>
          <a:xfrm>
            <a:off x="5534170" y="3068489"/>
            <a:ext cx="411600" cy="463800"/>
          </a:xfrm>
          <a:prstGeom prst="rect">
            <a:avLst/>
          </a:prstGeom>
          <a:noFill/>
          <a:ln>
            <a:noFill/>
          </a:ln>
        </p:spPr>
      </p:pic>
      <p:sp>
        <p:nvSpPr>
          <p:cNvPr id="1244" name="Google Shape;1244;p79"/>
          <p:cNvSpPr txBox="1"/>
          <p:nvPr/>
        </p:nvSpPr>
        <p:spPr>
          <a:xfrm>
            <a:off x="534050" y="2798225"/>
            <a:ext cx="4175100" cy="831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Helvetica Neue"/>
              <a:buAutoNum type="arabicPeriod"/>
            </a:pPr>
            <a:r>
              <a:rPr lang="en" sz="1800" b="0" i="0" u="none" strike="noStrike" cap="none" dirty="0">
                <a:solidFill>
                  <a:srgbClr val="000000"/>
                </a:solidFill>
                <a:latin typeface="Helvetica Neue"/>
                <a:ea typeface="Helvetica Neue"/>
                <a:cs typeface="Helvetica Neue"/>
                <a:sym typeface="Helvetica Neue"/>
              </a:rPr>
              <a:t>Click the pin icon.</a:t>
            </a:r>
            <a:br>
              <a:rPr lang="en" sz="1800" b="0" i="0" u="none" strike="noStrike" cap="none" dirty="0">
                <a:solidFill>
                  <a:srgbClr val="000000"/>
                </a:solidFill>
                <a:latin typeface="Helvetica Neue"/>
                <a:ea typeface="Helvetica Neue"/>
                <a:cs typeface="Helvetica Neue"/>
                <a:sym typeface="Helvetica Neue"/>
              </a:rPr>
            </a:br>
            <a:endParaRPr sz="1800" b="0" i="0" u="none" strike="noStrike" cap="none" dirty="0">
              <a:solidFill>
                <a:srgbClr val="000000"/>
              </a:solidFill>
              <a:latin typeface="Helvetica Neue"/>
              <a:ea typeface="Helvetica Neue"/>
              <a:cs typeface="Helvetica Neue"/>
              <a:sym typeface="Helvetica Neue"/>
            </a:endParaRPr>
          </a:p>
          <a:p>
            <a:pPr marL="457200" marR="0" lvl="0" indent="-342900" algn="l" rtl="0">
              <a:lnSpc>
                <a:spcPct val="115000"/>
              </a:lnSpc>
              <a:spcBef>
                <a:spcPts val="0"/>
              </a:spcBef>
              <a:spcAft>
                <a:spcPts val="0"/>
              </a:spcAft>
              <a:buClr>
                <a:srgbClr val="000000"/>
              </a:buClr>
              <a:buSzPts val="1800"/>
              <a:buFont typeface="Helvetica Neue"/>
              <a:buAutoNum type="arabicPeriod"/>
            </a:pPr>
            <a:r>
              <a:rPr lang="en" sz="1800" b="0" i="0" u="none" strike="noStrike" cap="none" dirty="0">
                <a:solidFill>
                  <a:srgbClr val="000000"/>
                </a:solidFill>
                <a:latin typeface="Helvetica Neue"/>
                <a:ea typeface="Helvetica Neue"/>
                <a:cs typeface="Helvetica Neue"/>
                <a:sym typeface="Helvetica Neue"/>
              </a:rPr>
              <a:t>Add to the pinboard called</a:t>
            </a:r>
            <a:br>
              <a:rPr lang="en" sz="1800" b="0" i="0" u="none" strike="noStrike" cap="none" dirty="0">
                <a:solidFill>
                  <a:srgbClr val="000000"/>
                </a:solidFill>
                <a:latin typeface="Helvetica Neue"/>
                <a:ea typeface="Helvetica Neue"/>
                <a:cs typeface="Helvetica Neue"/>
                <a:sym typeface="Helvetica Neue"/>
              </a:rPr>
            </a:br>
            <a:r>
              <a:rPr lang="en" sz="1800" b="1" i="0" u="none" strike="noStrike" cap="none" dirty="0">
                <a:solidFill>
                  <a:srgbClr val="000000"/>
                </a:solidFill>
                <a:latin typeface="Helvetica Neue"/>
                <a:ea typeface="Helvetica Neue"/>
                <a:cs typeface="Helvetica Neue"/>
                <a:sym typeface="Helvetica Neue"/>
              </a:rPr>
              <a:t>Learn how to use ThoughtSpot</a:t>
            </a:r>
            <a:endParaRPr sz="1800" b="1" i="0" u="none" strike="noStrike" cap="none" dirty="0">
              <a:solidFill>
                <a:srgbClr val="000000"/>
              </a:solidFill>
              <a:latin typeface="Helvetica Neue"/>
              <a:ea typeface="Helvetica Neue"/>
              <a:cs typeface="Helvetica Neue"/>
              <a:sym typeface="Helvetica Neue"/>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72</a:t>
            </a:fld>
            <a:endParaRPr lang="uk-UA"/>
          </a:p>
        </p:txBody>
      </p:sp>
      <p:pic>
        <p:nvPicPr>
          <p:cNvPr id="3" name="Picture 2">
            <a:extLst>
              <a:ext uri="{FF2B5EF4-FFF2-40B4-BE49-F238E27FC236}">
                <a16:creationId xmlns:a16="http://schemas.microsoft.com/office/drawing/2014/main" id="{12E82858-FEF9-F94B-B8D9-14AA614283A1}"/>
              </a:ext>
            </a:extLst>
          </p:cNvPr>
          <p:cNvPicPr>
            <a:picLocks noChangeAspect="1"/>
          </p:cNvPicPr>
          <p:nvPr/>
        </p:nvPicPr>
        <p:blipFill>
          <a:blip r:embed="rId4"/>
          <a:stretch>
            <a:fillRect/>
          </a:stretch>
        </p:blipFill>
        <p:spPr>
          <a:xfrm>
            <a:off x="653375" y="1603114"/>
            <a:ext cx="3962400" cy="990600"/>
          </a:xfrm>
          <a:prstGeom prst="rect">
            <a:avLst/>
          </a:prstGeom>
        </p:spPr>
      </p:pic>
      <p:sp>
        <p:nvSpPr>
          <p:cNvPr id="1240" name="Google Shape;1240;p79"/>
          <p:cNvSpPr/>
          <p:nvPr/>
        </p:nvSpPr>
        <p:spPr>
          <a:xfrm>
            <a:off x="1881862" y="1740214"/>
            <a:ext cx="668297" cy="627066"/>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DBAB761B-AF82-414F-9942-485CE2695871}"/>
              </a:ext>
            </a:extLst>
          </p:cNvPr>
          <p:cNvPicPr>
            <a:picLocks noChangeAspect="1"/>
          </p:cNvPicPr>
          <p:nvPr/>
        </p:nvPicPr>
        <p:blipFill>
          <a:blip r:embed="rId5"/>
          <a:stretch>
            <a:fillRect/>
          </a:stretch>
        </p:blipFill>
        <p:spPr>
          <a:xfrm>
            <a:off x="5534170" y="1829620"/>
            <a:ext cx="2835162" cy="2148840"/>
          </a:xfrm>
          <a:prstGeom prst="rect">
            <a:avLst/>
          </a:prstGeom>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80"/>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dirty="0"/>
              <a:t>Custom Help </a:t>
            </a:r>
            <a:endParaRPr dirty="0"/>
          </a:p>
        </p:txBody>
      </p:sp>
      <p:sp>
        <p:nvSpPr>
          <p:cNvPr id="10" name="Google Shape;574;p12"/>
          <p:cNvSpPr txBox="1">
            <a:spLocks noGrp="1"/>
          </p:cNvSpPr>
          <p:nvPr>
            <p:ph type="body" idx="1"/>
          </p:nvPr>
        </p:nvSpPr>
        <p:spPr>
          <a:xfrm>
            <a:off x="423674" y="940788"/>
            <a:ext cx="7805925"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t>You can customize ThoughtSpot Help to be specific to your data, examples, and documentation. You can add links to your data dictionary, training schedule, or internal resources!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089623"/>
            <a:ext cx="2425700" cy="2336800"/>
          </a:xfrm>
          <a:prstGeom prst="rect">
            <a:avLst/>
          </a:prstGeom>
        </p:spPr>
      </p:pic>
      <p:sp>
        <p:nvSpPr>
          <p:cNvPr id="3" name="Rounded Rectangle 2"/>
          <p:cNvSpPr/>
          <p:nvPr/>
        </p:nvSpPr>
        <p:spPr>
          <a:xfrm>
            <a:off x="1128713" y="2886075"/>
            <a:ext cx="1343025" cy="48577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73</a:t>
            </a:fld>
            <a:endParaRPr lang="uk-UA"/>
          </a:p>
        </p:txBody>
      </p:sp>
      <p:pic>
        <p:nvPicPr>
          <p:cNvPr id="6" name="Picture 5">
            <a:extLst>
              <a:ext uri="{FF2B5EF4-FFF2-40B4-BE49-F238E27FC236}">
                <a16:creationId xmlns:a16="http://schemas.microsoft.com/office/drawing/2014/main" id="{0EEF3BFA-3467-FA4C-A462-DA71B87937A0}"/>
              </a:ext>
            </a:extLst>
          </p:cNvPr>
          <p:cNvPicPr>
            <a:picLocks noChangeAspect="1"/>
          </p:cNvPicPr>
          <p:nvPr/>
        </p:nvPicPr>
        <p:blipFill rotWithShape="1">
          <a:blip r:embed="rId4"/>
          <a:srcRect t="23803"/>
          <a:stretch/>
        </p:blipFill>
        <p:spPr>
          <a:xfrm>
            <a:off x="4571985" y="2406789"/>
            <a:ext cx="1300674" cy="2460895"/>
          </a:xfrm>
          <a:prstGeom prst="rect">
            <a:avLst/>
          </a:prstGeom>
        </p:spPr>
      </p:pic>
      <p:sp>
        <p:nvSpPr>
          <p:cNvPr id="15" name="Left Arrow 14"/>
          <p:cNvSpPr/>
          <p:nvPr/>
        </p:nvSpPr>
        <p:spPr>
          <a:xfrm>
            <a:off x="5699231" y="4412645"/>
            <a:ext cx="346855" cy="16801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572311-3156-EC41-BF4F-D07915278604}"/>
              </a:ext>
            </a:extLst>
          </p:cNvPr>
          <p:cNvPicPr>
            <a:picLocks noChangeAspect="1"/>
          </p:cNvPicPr>
          <p:nvPr/>
        </p:nvPicPr>
        <p:blipFill>
          <a:blip r:embed="rId5"/>
          <a:stretch>
            <a:fillRect/>
          </a:stretch>
        </p:blipFill>
        <p:spPr>
          <a:xfrm>
            <a:off x="4571985" y="1921534"/>
            <a:ext cx="4226630" cy="377076"/>
          </a:xfrm>
          <a:prstGeom prst="rect">
            <a:avLst/>
          </a:prstGeom>
        </p:spPr>
      </p:pic>
      <p:sp>
        <p:nvSpPr>
          <p:cNvPr id="4" name="Left Arrow 3"/>
          <p:cNvSpPr/>
          <p:nvPr/>
        </p:nvSpPr>
        <p:spPr>
          <a:xfrm rot="10800000">
            <a:off x="7913224" y="2048983"/>
            <a:ext cx="346855" cy="16801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900"/>
              <a:buNone/>
            </a:pPr>
            <a:r>
              <a:rPr lang="en"/>
              <a:t>Custom Help </a:t>
            </a:r>
            <a:endParaRPr/>
          </a:p>
        </p:txBody>
      </p:sp>
      <p:pic>
        <p:nvPicPr>
          <p:cNvPr id="4" name="Google Shape;1255;p80"/>
          <p:cNvPicPr preferRelativeResize="0"/>
          <p:nvPr/>
        </p:nvPicPr>
        <p:blipFill rotWithShape="1">
          <a:blip r:embed="rId3">
            <a:alphaModFix/>
          </a:blip>
          <a:srcRect b="20466"/>
          <a:stretch/>
        </p:blipFill>
        <p:spPr>
          <a:xfrm>
            <a:off x="5455520" y="2089623"/>
            <a:ext cx="3231150" cy="2540663"/>
          </a:xfrm>
          <a:prstGeom prst="rect">
            <a:avLst/>
          </a:prstGeom>
          <a:noFill/>
          <a:ln w="9525" cap="flat" cmpd="sng">
            <a:solidFill>
              <a:srgbClr val="666666"/>
            </a:solidFill>
            <a:prstDash val="solid"/>
            <a:round/>
            <a:headEnd type="none" w="sm" len="sm"/>
            <a:tailEnd type="none" w="sm" len="sm"/>
          </a:ln>
        </p:spPr>
      </p:pic>
      <p:pic>
        <p:nvPicPr>
          <p:cNvPr id="5" name="Google Shape;1268;p82"/>
          <p:cNvPicPr preferRelativeResize="0"/>
          <p:nvPr/>
        </p:nvPicPr>
        <p:blipFill rotWithShape="1">
          <a:blip r:embed="rId4">
            <a:alphaModFix/>
          </a:blip>
          <a:srcRect/>
          <a:stretch/>
        </p:blipFill>
        <p:spPr>
          <a:xfrm>
            <a:off x="412033" y="1813808"/>
            <a:ext cx="4829175" cy="3092292"/>
          </a:xfrm>
          <a:prstGeom prst="rect">
            <a:avLst/>
          </a:prstGeom>
          <a:noFill/>
          <a:ln w="9525" cap="flat" cmpd="sng">
            <a:solidFill>
              <a:srgbClr val="666666"/>
            </a:solidFill>
            <a:prstDash val="solid"/>
            <a:round/>
            <a:headEnd type="none" w="sm" len="sm"/>
            <a:tailEnd type="none" w="sm" len="sm"/>
          </a:ln>
        </p:spPr>
      </p:pic>
      <p:sp>
        <p:nvSpPr>
          <p:cNvPr id="6" name="Google Shape;574;p12"/>
          <p:cNvSpPr txBox="1">
            <a:spLocks noGrp="1"/>
          </p:cNvSpPr>
          <p:nvPr>
            <p:ph type="body" idx="1"/>
          </p:nvPr>
        </p:nvSpPr>
        <p:spPr>
          <a:xfrm>
            <a:off x="423674" y="940788"/>
            <a:ext cx="7805925"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t>When you click on Help, you see a list of links. Administrators can remove or add additional links to this list.</a:t>
            </a: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74</a:t>
            </a:fld>
            <a:endParaRPr lang="uk-UA"/>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777" y="1754983"/>
            <a:ext cx="6494231" cy="3154552"/>
          </a:xfrm>
          <a:prstGeom prst="rect">
            <a:avLst/>
          </a:prstGeom>
          <a:ln w="3175">
            <a:solidFill>
              <a:schemeClr val="bg1">
                <a:lumMod val="50000"/>
              </a:schemeClr>
            </a:solidFill>
          </a:ln>
        </p:spPr>
      </p:pic>
      <p:sp>
        <p:nvSpPr>
          <p:cNvPr id="5" name="Google Shape;574;p12"/>
          <p:cNvSpPr txBox="1">
            <a:spLocks noGrp="1"/>
          </p:cNvSpPr>
          <p:nvPr>
            <p:ph type="body" idx="1"/>
          </p:nvPr>
        </p:nvSpPr>
        <p:spPr>
          <a:xfrm>
            <a:off x="380587" y="911843"/>
            <a:ext cx="7613400"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Open a table, and view the Columns tab. Here we can edit various data modeling settings, either on the table or worksheet level. </a:t>
            </a:r>
            <a:endParaRPr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SzPts val="1600"/>
              <a:buNone/>
            </a:pP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0" y="83388"/>
            <a:ext cx="9658349"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500" dirty="0">
                <a:solidFill>
                  <a:srgbClr val="2E3037"/>
                </a:solidFill>
              </a:rPr>
              <a:t>Explore Data Management: Table and Worksheet settings</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sp>
        <p:nvSpPr>
          <p:cNvPr id="9" name="Rounded Rectangle 8"/>
          <p:cNvSpPr/>
          <p:nvPr/>
        </p:nvSpPr>
        <p:spPr>
          <a:xfrm>
            <a:off x="1178777" y="3650045"/>
            <a:ext cx="6494231"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40500" y="3363266"/>
            <a:ext cx="4770783" cy="307777"/>
          </a:xfrm>
          <a:prstGeom prst="rect">
            <a:avLst/>
          </a:prstGeom>
          <a:noFill/>
        </p:spPr>
        <p:txBody>
          <a:bodyPr wrap="square" rtlCol="0">
            <a:spAutoFit/>
          </a:bodyPr>
          <a:lstStyle/>
          <a:p>
            <a:r>
              <a:rPr lang="en-US" dirty="0">
                <a:solidFill>
                  <a:schemeClr val="accent5"/>
                </a:solidFill>
              </a:rPr>
              <a:t>Settings can be applied to both tables and worksheets</a:t>
            </a:r>
          </a:p>
        </p:txBody>
      </p:sp>
      <p:sp>
        <p:nvSpPr>
          <p:cNvPr id="2" name="Slide Number Placeholder 1"/>
          <p:cNvSpPr>
            <a:spLocks noGrp="1"/>
          </p:cNvSpPr>
          <p:nvPr>
            <p:ph type="sldNum" idx="12"/>
          </p:nvPr>
        </p:nvSpPr>
        <p:spPr>
          <a:xfrm>
            <a:off x="6553200" y="4786212"/>
            <a:ext cx="2133600" cy="273900"/>
          </a:xfrm>
        </p:spPr>
        <p:txBody>
          <a:bodyPr/>
          <a:lstStyle/>
          <a:p>
            <a:pPr marL="0" lvl="0" indent="0" algn="r" rtl="0">
              <a:spcBef>
                <a:spcPts val="0"/>
              </a:spcBef>
              <a:spcAft>
                <a:spcPts val="0"/>
              </a:spcAft>
              <a:buNone/>
            </a:pPr>
            <a:fld id="{00000000-1234-1234-1234-123412341234}" type="slidenum">
              <a:rPr lang="uk-UA" smtClean="0"/>
              <a:t>8</a:t>
            </a:fld>
            <a:endParaRPr lang="uk-UA"/>
          </a:p>
        </p:txBody>
      </p:sp>
      <p:pic>
        <p:nvPicPr>
          <p:cNvPr id="8" name="Picture 7">
            <a:extLst>
              <a:ext uri="{FF2B5EF4-FFF2-40B4-BE49-F238E27FC236}">
                <a16:creationId xmlns:a16="http://schemas.microsoft.com/office/drawing/2014/main" id="{5CB0A54F-15F0-954A-BC82-C4A1A9A84D5E}"/>
              </a:ext>
            </a:extLst>
          </p:cNvPr>
          <p:cNvPicPr>
            <a:picLocks noChangeAspect="1"/>
          </p:cNvPicPr>
          <p:nvPr/>
        </p:nvPicPr>
        <p:blipFill rotWithShape="1">
          <a:blip r:embed="rId4"/>
          <a:srcRect l="1140" t="9980"/>
          <a:stretch/>
        </p:blipFill>
        <p:spPr>
          <a:xfrm>
            <a:off x="1254020" y="3070734"/>
            <a:ext cx="6343741" cy="199863"/>
          </a:xfrm>
          <a:prstGeom prst="rect">
            <a:avLst/>
          </a:prstGeom>
        </p:spPr>
      </p:pic>
    </p:spTree>
    <p:extLst>
      <p:ext uri="{BB962C8B-B14F-4D97-AF65-F5344CB8AC3E}">
        <p14:creationId xmlns:p14="http://schemas.microsoft.com/office/powerpoint/2010/main" val="10112382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74;p12"/>
          <p:cNvSpPr txBox="1">
            <a:spLocks noGrp="1"/>
          </p:cNvSpPr>
          <p:nvPr>
            <p:ph type="body" idx="1"/>
          </p:nvPr>
        </p:nvSpPr>
        <p:spPr>
          <a:xfrm>
            <a:off x="423675" y="940788"/>
            <a:ext cx="7613400" cy="50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There are quite a few ways you can model your data for search! </a:t>
            </a:r>
          </a:p>
          <a:p>
            <a:pPr marL="0" lvl="0" indent="0" algn="l" rtl="0">
              <a:lnSpc>
                <a:spcPct val="100000"/>
              </a:lnSpc>
              <a:spcBef>
                <a:spcPts val="480"/>
              </a:spcBef>
              <a:spcAft>
                <a:spcPts val="0"/>
              </a:spcAft>
              <a:buSzPts val="1600"/>
              <a:buNone/>
            </a:pPr>
            <a:r>
              <a:rPr lang="en-US" sz="1800" dirty="0">
                <a:latin typeface="Helvetica Neue Light" panose="02000403000000020004" pitchFamily="2" charset="0"/>
                <a:ea typeface="Helvetica Neue Light" panose="02000403000000020004" pitchFamily="2" charset="0"/>
              </a:rPr>
              <a:t>You can change the Column name to something more intuitive, and even add a text Description of what the column contains.</a:t>
            </a:r>
            <a:endParaRPr dirty="0">
              <a:latin typeface="Helvetica Neue Light" panose="02000403000000020004" pitchFamily="2" charset="0"/>
              <a:ea typeface="Helvetica Neue Light" panose="02000403000000020004" pitchFamily="2" charset="0"/>
            </a:endParaRPr>
          </a:p>
        </p:txBody>
      </p:sp>
      <p:sp>
        <p:nvSpPr>
          <p:cNvPr id="6" name="Google Shape;435;p18"/>
          <p:cNvSpPr txBox="1">
            <a:spLocks/>
          </p:cNvSpPr>
          <p:nvPr/>
        </p:nvSpPr>
        <p:spPr>
          <a:xfrm>
            <a:off x="0" y="78584"/>
            <a:ext cx="9051235"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E3037"/>
              </a:buClr>
              <a:buFont typeface="Arial"/>
              <a:buNone/>
            </a:pPr>
            <a:r>
              <a:rPr lang="en-US" sz="2500" dirty="0">
                <a:solidFill>
                  <a:srgbClr val="2E3037"/>
                </a:solidFill>
              </a:rPr>
              <a:t>Data Management: Column Name, Description, Data Type</a:t>
            </a:r>
          </a:p>
        </p:txBody>
      </p:sp>
      <p:sp>
        <p:nvSpPr>
          <p:cNvPr id="7" name="TextBox 6"/>
          <p:cNvSpPr txBox="1"/>
          <p:nvPr/>
        </p:nvSpPr>
        <p:spPr>
          <a:xfrm>
            <a:off x="4094922" y="-1974574"/>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236" y="2173358"/>
            <a:ext cx="5975232" cy="2723498"/>
          </a:xfrm>
          <a:prstGeom prst="rect">
            <a:avLst/>
          </a:prstGeom>
          <a:ln>
            <a:solidFill>
              <a:schemeClr val="bg1">
                <a:lumMod val="50000"/>
              </a:schemeClr>
            </a:solidFill>
          </a:ln>
        </p:spPr>
      </p:pic>
      <p:sp>
        <p:nvSpPr>
          <p:cNvPr id="9" name="Rounded Rectangle 8"/>
          <p:cNvSpPr/>
          <p:nvPr/>
        </p:nvSpPr>
        <p:spPr>
          <a:xfrm>
            <a:off x="1487236" y="3342950"/>
            <a:ext cx="3548590" cy="38431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pic>
        <p:nvPicPr>
          <p:cNvPr id="8" name="Picture 7">
            <a:extLst>
              <a:ext uri="{FF2B5EF4-FFF2-40B4-BE49-F238E27FC236}">
                <a16:creationId xmlns:a16="http://schemas.microsoft.com/office/drawing/2014/main" id="{0D18BE28-A45B-E942-A512-02686908298F}"/>
              </a:ext>
            </a:extLst>
          </p:cNvPr>
          <p:cNvPicPr>
            <a:picLocks noChangeAspect="1"/>
          </p:cNvPicPr>
          <p:nvPr/>
        </p:nvPicPr>
        <p:blipFill rotWithShape="1">
          <a:blip r:embed="rId4"/>
          <a:srcRect l="1140" t="9981" r="9753" b="7099"/>
          <a:stretch/>
        </p:blipFill>
        <p:spPr>
          <a:xfrm>
            <a:off x="1521105" y="2872368"/>
            <a:ext cx="5717896" cy="184100"/>
          </a:xfrm>
          <a:prstGeom prst="rect">
            <a:avLst/>
          </a:prstGeom>
        </p:spPr>
      </p:pic>
    </p:spTree>
    <p:extLst>
      <p:ext uri="{BB962C8B-B14F-4D97-AF65-F5344CB8AC3E}">
        <p14:creationId xmlns:p14="http://schemas.microsoft.com/office/powerpoint/2010/main" val="1625521942"/>
      </p:ext>
    </p:extLst>
  </p:cSld>
  <p:clrMapOvr>
    <a:masterClrMapping/>
  </p:clrMapOvr>
  <p:transition>
    <p:fade/>
  </p:transition>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8148</TotalTime>
  <Words>7117</Words>
  <Application>Microsoft Macintosh PowerPoint</Application>
  <PresentationFormat>On-screen Show (16:9)</PresentationFormat>
  <Paragraphs>499</Paragraphs>
  <Slides>74</Slides>
  <Notes>74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74</vt:i4>
      </vt:variant>
    </vt:vector>
  </HeadingPairs>
  <TitlesOfParts>
    <vt:vector size="83" baseType="lpstr">
      <vt:lpstr>Arial</vt:lpstr>
      <vt:lpstr>Calibri</vt:lpstr>
      <vt:lpstr>Courier New</vt:lpstr>
      <vt:lpstr>Helvetica Neue</vt:lpstr>
      <vt:lpstr>Helvetica Neue Light</vt:lpstr>
      <vt:lpstr>Proxima Nova</vt:lpstr>
      <vt:lpstr>Office Theme</vt:lpstr>
      <vt:lpstr>1_Office Theme</vt:lpstr>
      <vt:lpstr>Office Theme</vt:lpstr>
      <vt:lpstr>PowerPoint Presentation</vt:lpstr>
      <vt:lpstr>Learning objectives</vt:lpstr>
      <vt:lpstr>Model data for search</vt:lpstr>
      <vt:lpstr>Types of Data Sources</vt:lpstr>
      <vt:lpstr>View the data</vt:lpstr>
      <vt:lpstr>Using Stickers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the Data for Search: Format Pattern</vt:lpstr>
      <vt:lpstr>Model the Data for Search: Calendar Type</vt:lpstr>
      <vt:lpstr>PowerPoint Presentation</vt:lpstr>
      <vt:lpstr>Making Data Searchable: Best Practices</vt:lpstr>
      <vt:lpstr>Best practices: Update column names</vt:lpstr>
      <vt:lpstr>PowerPoint Presentation</vt:lpstr>
      <vt:lpstr>Making changes to data model in bulk: Upload the modified model</vt:lpstr>
      <vt:lpstr>Scriptability</vt:lpstr>
      <vt:lpstr>Scriptability Overview</vt:lpstr>
      <vt:lpstr>Scriptable Worksheets</vt:lpstr>
      <vt:lpstr>Scriptable Worksheets (cont.)</vt:lpstr>
      <vt:lpstr>Scriptable Answers and Pinboards</vt:lpstr>
      <vt:lpstr>Exporting Pinboards</vt:lpstr>
      <vt:lpstr>Exporting Answers </vt:lpstr>
      <vt:lpstr>Create a Worksheet</vt:lpstr>
      <vt:lpstr>Guidelines for Worksheets</vt:lpstr>
      <vt:lpstr>Create a Worksheet</vt:lpstr>
      <vt:lpstr>Add Sources and Columns to Worksheet</vt:lpstr>
      <vt:lpstr>Create a Worksheet</vt:lpstr>
      <vt:lpstr>Joins within worksheet</vt:lpstr>
      <vt:lpstr>Create a Worksheet</vt:lpstr>
      <vt:lpstr>Add Formulas</vt:lpstr>
      <vt:lpstr>About Formulas</vt:lpstr>
      <vt:lpstr>Two Kinds of Formulas</vt:lpstr>
      <vt:lpstr>Add a Formula to a Worksheet</vt:lpstr>
      <vt:lpstr>Add a Formula to a Worksheet</vt:lpstr>
      <vt:lpstr>Custom Calendar</vt:lpstr>
      <vt:lpstr>Custom Calendar</vt:lpstr>
      <vt:lpstr>Using Custom Calendars – Date File</vt:lpstr>
      <vt:lpstr>Using Custom Calendars – Date File (cont.)</vt:lpstr>
      <vt:lpstr>Dependencies</vt:lpstr>
      <vt:lpstr>Dependencies</vt:lpstr>
      <vt:lpstr>Dependencies</vt:lpstr>
      <vt:lpstr>Dependencies</vt:lpstr>
      <vt:lpstr>Views &amp; Materialized Views</vt:lpstr>
      <vt:lpstr>Views</vt:lpstr>
      <vt:lpstr>Materialized Views</vt:lpstr>
      <vt:lpstr>Materialization Status</vt:lpstr>
      <vt:lpstr>Materialized Views</vt:lpstr>
      <vt:lpstr>Dematerialize Views</vt:lpstr>
      <vt:lpstr>Managing Experts</vt:lpstr>
      <vt:lpstr>Ask an expert- Manage Experts</vt:lpstr>
      <vt:lpstr>Ask an Expert- Manage requests</vt:lpstr>
      <vt:lpstr>Row Level Security</vt:lpstr>
      <vt:lpstr>Types of Security</vt:lpstr>
      <vt:lpstr>Row Level Security (RLS)</vt:lpstr>
      <vt:lpstr>Row Level Security</vt:lpstr>
      <vt:lpstr>Adding Row Level Security</vt:lpstr>
      <vt:lpstr>Adding Row Level Security</vt:lpstr>
      <vt:lpstr>Tools to Drive Adoption</vt:lpstr>
      <vt:lpstr>Scheduled Pinboards</vt:lpstr>
      <vt:lpstr>Scheduled Pinboards</vt:lpstr>
      <vt:lpstr>Scheduled Pinboards</vt:lpstr>
      <vt:lpstr>Scheduled Pinboards</vt:lpstr>
      <vt:lpstr>Learn Pinboard</vt:lpstr>
      <vt:lpstr>Add to Learn Pinboard </vt:lpstr>
      <vt:lpstr>Custom Help </vt:lpstr>
      <vt:lpstr>Custom Help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139</cp:revision>
  <cp:lastPrinted>2019-09-24T13:13:15Z</cp:lastPrinted>
  <dcterms:modified xsi:type="dcterms:W3CDTF">2020-12-08T17:45:56Z</dcterms:modified>
</cp:coreProperties>
</file>